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0" r:id="rId3"/>
  </p:sldMasterIdLst>
  <p:notesMasterIdLst>
    <p:notesMasterId r:id="rId16"/>
  </p:notesMasterIdLst>
  <p:sldIdLst>
    <p:sldId id="257" r:id="rId4"/>
    <p:sldId id="261" r:id="rId5"/>
    <p:sldId id="262" r:id="rId6"/>
    <p:sldId id="263" r:id="rId7"/>
    <p:sldId id="264" r:id="rId8"/>
    <p:sldId id="268" r:id="rId9"/>
    <p:sldId id="266" r:id="rId10"/>
    <p:sldId id="267" r:id="rId11"/>
    <p:sldId id="265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6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F4349-7DA1-40D5-97EE-D011EC7D9903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F56C6B-1361-4264-A035-416556347DE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beneficiario: La comunidad de propietarios, el Administrador</a:t>
          </a:r>
        </a:p>
      </dgm:t>
    </dgm:pt>
    <dgm:pt modelId="{533A023B-1988-4F81-8A8C-38BB24ED50EE}" type="parTrans" cxnId="{978A4A97-44B9-4F3A-AFFC-2CE274006790}">
      <dgm:prSet/>
      <dgm:spPr/>
      <dgm:t>
        <a:bodyPr/>
        <a:lstStyle/>
        <a:p>
          <a:endParaRPr lang="es-ES"/>
        </a:p>
      </dgm:t>
    </dgm:pt>
    <dgm:pt modelId="{E93585D4-2225-4E75-AB2F-79D31F41610F}" type="sibTrans" cxnId="{978A4A97-44B9-4F3A-AFFC-2CE274006790}">
      <dgm:prSet/>
      <dgm:spPr/>
      <dgm:t>
        <a:bodyPr/>
        <a:lstStyle/>
        <a:p>
          <a:endParaRPr lang="es-ES"/>
        </a:p>
      </dgm:t>
    </dgm:pt>
    <dgm:pt modelId="{5B07DBF2-C653-4A1F-8092-73C3653C9871}">
      <dgm:prSet phldrT="[Texto]"/>
      <dgm:spPr/>
      <dgm:t>
        <a:bodyPr/>
        <a:lstStyle/>
        <a:p>
          <a:r>
            <a:rPr lang="es-ES" b="1" dirty="0" smtClean="0"/>
            <a:t>Calidad de la instalación de los repartidores</a:t>
          </a:r>
          <a:endParaRPr lang="es-ES" b="1" dirty="0"/>
        </a:p>
      </dgm:t>
    </dgm:pt>
    <dgm:pt modelId="{85581606-CAE9-4398-919C-3F34C6A1DF0F}" type="parTrans" cxnId="{E733D576-6369-4F83-89C7-DDAC84012732}">
      <dgm:prSet/>
      <dgm:spPr/>
      <dgm:t>
        <a:bodyPr/>
        <a:lstStyle/>
        <a:p>
          <a:endParaRPr lang="es-ES"/>
        </a:p>
      </dgm:t>
    </dgm:pt>
    <dgm:pt modelId="{AB9A40D8-B813-4662-94A3-1EA58754CBF6}" type="sibTrans" cxnId="{E733D576-6369-4F83-89C7-DDAC84012732}">
      <dgm:prSet/>
      <dgm:spPr/>
      <dgm:t>
        <a:bodyPr/>
        <a:lstStyle/>
        <a:p>
          <a:endParaRPr lang="es-ES"/>
        </a:p>
      </dgm:t>
    </dgm:pt>
    <dgm:pt modelId="{06982C3F-242E-4D34-A042-5898B74F70C0}">
      <dgm:prSet phldrT="[Texto]"/>
      <dgm:spPr/>
      <dgm:t>
        <a:bodyPr/>
        <a:lstStyle/>
        <a:p>
          <a:r>
            <a:rPr lang="es-ES" b="1" dirty="0" smtClean="0"/>
            <a:t>Calidad del servicio de reparto de costes</a:t>
          </a:r>
          <a:endParaRPr lang="es-ES" b="1" dirty="0"/>
        </a:p>
      </dgm:t>
    </dgm:pt>
    <dgm:pt modelId="{F8997BB5-47B8-4A99-896B-F3FA307ADDAF}" type="parTrans" cxnId="{9722F97A-82BB-41ED-A6A2-6AF831C2B1BA}">
      <dgm:prSet/>
      <dgm:spPr/>
      <dgm:t>
        <a:bodyPr/>
        <a:lstStyle/>
        <a:p>
          <a:endParaRPr lang="es-ES"/>
        </a:p>
      </dgm:t>
    </dgm:pt>
    <dgm:pt modelId="{91C33F99-A3CA-4096-B5E2-C62741DB573F}" type="sibTrans" cxnId="{9722F97A-82BB-41ED-A6A2-6AF831C2B1BA}">
      <dgm:prSet/>
      <dgm:spPr/>
      <dgm:t>
        <a:bodyPr/>
        <a:lstStyle/>
        <a:p>
          <a:endParaRPr lang="es-ES"/>
        </a:p>
      </dgm:t>
    </dgm:pt>
    <dgm:pt modelId="{307D72C7-218C-4DDA-AC88-ED72EC93120A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Certificación </a:t>
          </a:r>
          <a:r>
            <a:rPr lang="es-ES" b="1" dirty="0" smtClean="0">
              <a:solidFill>
                <a:schemeClr val="tx1"/>
              </a:solidFill>
            </a:rPr>
            <a:t>AENOR</a:t>
          </a:r>
          <a:r>
            <a:rPr lang="es-ES" dirty="0" smtClean="0">
              <a:solidFill>
                <a:schemeClr val="tx1"/>
              </a:solidFill>
            </a:rPr>
            <a:t> de Servicio</a:t>
          </a:r>
          <a:endParaRPr lang="es-ES" dirty="0">
            <a:solidFill>
              <a:schemeClr val="tx1"/>
            </a:solidFill>
          </a:endParaRPr>
        </a:p>
      </dgm:t>
    </dgm:pt>
    <dgm:pt modelId="{F667180E-D999-40C9-BA94-71A6524805DB}" type="parTrans" cxnId="{7205C220-341B-4935-9383-D67D4A10AB27}">
      <dgm:prSet/>
      <dgm:spPr/>
      <dgm:t>
        <a:bodyPr/>
        <a:lstStyle/>
        <a:p>
          <a:endParaRPr lang="es-ES"/>
        </a:p>
      </dgm:t>
    </dgm:pt>
    <dgm:pt modelId="{53AA0481-FA3C-4F36-A72C-6872F62FFD15}" type="sibTrans" cxnId="{7205C220-341B-4935-9383-D67D4A10AB27}">
      <dgm:prSet/>
      <dgm:spPr/>
      <dgm:t>
        <a:bodyPr/>
        <a:lstStyle/>
        <a:p>
          <a:endParaRPr lang="es-ES"/>
        </a:p>
      </dgm:t>
    </dgm:pt>
    <dgm:pt modelId="{D4376AFA-D464-4FE5-B5AA-B1DD8DE8291A}">
      <dgm:prSet phldrT="[Texto]" custT="1"/>
      <dgm:spPr/>
      <dgm:t>
        <a:bodyPr/>
        <a:lstStyle/>
        <a:p>
          <a:pPr algn="ctr"/>
          <a:r>
            <a:rPr lang="es-ES" sz="1500" b="1" dirty="0" smtClean="0"/>
            <a:t>Producto</a:t>
          </a:r>
        </a:p>
        <a:p>
          <a:pPr algn="l"/>
          <a:r>
            <a:rPr lang="es-ES" sz="1500" dirty="0" smtClean="0"/>
            <a:t>- </a:t>
          </a:r>
          <a:r>
            <a:rPr lang="es-ES" sz="1050" dirty="0" smtClean="0"/>
            <a:t>Repartidores</a:t>
          </a:r>
        </a:p>
        <a:p>
          <a:pPr algn="l"/>
          <a:r>
            <a:rPr lang="es-ES" sz="1050" dirty="0" smtClean="0"/>
            <a:t>- Válvulas termostáticas</a:t>
          </a:r>
          <a:endParaRPr lang="es-ES" sz="1050" dirty="0"/>
        </a:p>
      </dgm:t>
    </dgm:pt>
    <dgm:pt modelId="{6EABB607-84C8-4309-8C36-59FC71ACE896}" type="parTrans" cxnId="{0EF9C093-E6C2-47EA-A334-4A3B8409B82D}">
      <dgm:prSet/>
      <dgm:spPr/>
      <dgm:t>
        <a:bodyPr/>
        <a:lstStyle/>
        <a:p>
          <a:endParaRPr lang="es-ES"/>
        </a:p>
      </dgm:t>
    </dgm:pt>
    <dgm:pt modelId="{16A64D81-B689-4C56-9A90-FD27D9177E11}" type="sibTrans" cxnId="{0EF9C093-E6C2-47EA-A334-4A3B8409B82D}">
      <dgm:prSet/>
      <dgm:spPr/>
      <dgm:t>
        <a:bodyPr/>
        <a:lstStyle/>
        <a:p>
          <a:endParaRPr lang="es-ES"/>
        </a:p>
      </dgm:t>
    </dgm:pt>
    <dgm:pt modelId="{241C95F7-B391-4A93-A108-93FED4AF115E}">
      <dgm:prSet phldrT="[Texto]" custT="1"/>
      <dgm:spPr/>
      <dgm:t>
        <a:bodyPr/>
        <a:lstStyle/>
        <a:p>
          <a:r>
            <a:rPr lang="es-ES" sz="1400" b="1" dirty="0" smtClean="0"/>
            <a:t>Empresa instaladora</a:t>
          </a:r>
          <a:endParaRPr lang="es-ES" sz="1400" b="1" dirty="0"/>
        </a:p>
      </dgm:t>
    </dgm:pt>
    <dgm:pt modelId="{B31C7012-48BD-4A3D-A18A-679F492CFA9F}" type="parTrans" cxnId="{69DBCC3B-6DFA-42E2-BC4B-4C32A31AD38E}">
      <dgm:prSet/>
      <dgm:spPr/>
      <dgm:t>
        <a:bodyPr/>
        <a:lstStyle/>
        <a:p>
          <a:endParaRPr lang="es-ES"/>
        </a:p>
      </dgm:t>
    </dgm:pt>
    <dgm:pt modelId="{F3A820EA-657F-4E54-95AA-083DCCC51C39}" type="sibTrans" cxnId="{69DBCC3B-6DFA-42E2-BC4B-4C32A31AD38E}">
      <dgm:prSet/>
      <dgm:spPr/>
      <dgm:t>
        <a:bodyPr/>
        <a:lstStyle/>
        <a:p>
          <a:endParaRPr lang="es-ES"/>
        </a:p>
      </dgm:t>
    </dgm:pt>
    <dgm:pt modelId="{61A6B450-79D7-4E8E-99D0-8D6B4EC086A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CEIS</a:t>
          </a:r>
          <a:r>
            <a:rPr lang="es-ES" dirty="0" smtClean="0">
              <a:solidFill>
                <a:schemeClr val="tx1"/>
              </a:solidFill>
            </a:rPr>
            <a:t>: Verificación a petición de parte.</a:t>
          </a:r>
          <a:endParaRPr lang="es-ES" dirty="0">
            <a:solidFill>
              <a:schemeClr val="tx1"/>
            </a:solidFill>
          </a:endParaRPr>
        </a:p>
      </dgm:t>
    </dgm:pt>
    <dgm:pt modelId="{AAA5B333-3C17-440F-9F2D-BBD6DA3D7EEC}" type="parTrans" cxnId="{98847769-59E9-42B0-BE05-D1A59F9A3149}">
      <dgm:prSet/>
      <dgm:spPr/>
      <dgm:t>
        <a:bodyPr/>
        <a:lstStyle/>
        <a:p>
          <a:endParaRPr lang="es-ES"/>
        </a:p>
      </dgm:t>
    </dgm:pt>
    <dgm:pt modelId="{C4929840-B2B8-4398-A0E7-AFD5E8AA2BEF}" type="sibTrans" cxnId="{98847769-59E9-42B0-BE05-D1A59F9A3149}">
      <dgm:prSet/>
      <dgm:spPr/>
      <dgm:t>
        <a:bodyPr/>
        <a:lstStyle/>
        <a:p>
          <a:endParaRPr lang="es-ES"/>
        </a:p>
      </dgm:t>
    </dgm:pt>
    <dgm:pt modelId="{C83E2CD9-3F3F-4F87-B664-13911C3753AD}">
      <dgm:prSet phldrT="[Texto]"/>
      <dgm:spPr/>
      <dgm:t>
        <a:bodyPr/>
        <a:lstStyle/>
        <a:p>
          <a:r>
            <a:rPr lang="es-ES" b="1" dirty="0" smtClean="0"/>
            <a:t>En fase inicial:</a:t>
          </a:r>
        </a:p>
        <a:p>
          <a:r>
            <a:rPr lang="es-ES" b="1" dirty="0" smtClean="0"/>
            <a:t> Instalación</a:t>
          </a:r>
          <a:endParaRPr lang="es-ES" b="1" dirty="0"/>
        </a:p>
      </dgm:t>
    </dgm:pt>
    <dgm:pt modelId="{FE01BFD2-9477-4EA4-8AD6-85B8CD7804FA}" type="parTrans" cxnId="{4169E3A0-8CB9-4BF3-9F75-525ABD07C534}">
      <dgm:prSet/>
      <dgm:spPr/>
      <dgm:t>
        <a:bodyPr/>
        <a:lstStyle/>
        <a:p>
          <a:endParaRPr lang="es-ES"/>
        </a:p>
      </dgm:t>
    </dgm:pt>
    <dgm:pt modelId="{A33A68AF-DABD-4D84-84B3-24B36DA4AE33}" type="sibTrans" cxnId="{4169E3A0-8CB9-4BF3-9F75-525ABD07C534}">
      <dgm:prSet/>
      <dgm:spPr/>
      <dgm:t>
        <a:bodyPr/>
        <a:lstStyle/>
        <a:p>
          <a:endParaRPr lang="es-ES"/>
        </a:p>
      </dgm:t>
    </dgm:pt>
    <dgm:pt modelId="{A381C2D0-F885-493A-BCC9-14305BD2BD67}">
      <dgm:prSet phldrT="[Texto]"/>
      <dgm:spPr/>
      <dgm:t>
        <a:bodyPr/>
        <a:lstStyle/>
        <a:p>
          <a:r>
            <a:rPr lang="es-ES" b="1" dirty="0" smtClean="0"/>
            <a:t>En cualquier momento: Reparto de costes</a:t>
          </a:r>
          <a:endParaRPr lang="es-ES" b="1" dirty="0"/>
        </a:p>
      </dgm:t>
    </dgm:pt>
    <dgm:pt modelId="{BE69DC0F-D6D0-4672-B359-EB53D434B18B}" type="parTrans" cxnId="{CB01739F-CAC0-4CBE-AAF8-48150BF94565}">
      <dgm:prSet/>
      <dgm:spPr/>
      <dgm:t>
        <a:bodyPr/>
        <a:lstStyle/>
        <a:p>
          <a:endParaRPr lang="es-ES"/>
        </a:p>
      </dgm:t>
    </dgm:pt>
    <dgm:pt modelId="{38CDD2F7-1CFE-4F9B-9A79-00560402C695}" type="sibTrans" cxnId="{CB01739F-CAC0-4CBE-AAF8-48150BF94565}">
      <dgm:prSet/>
      <dgm:spPr/>
      <dgm:t>
        <a:bodyPr/>
        <a:lstStyle/>
        <a:p>
          <a:endParaRPr lang="es-ES"/>
        </a:p>
      </dgm:t>
    </dgm:pt>
    <dgm:pt modelId="{E971BD64-CB1E-486B-B562-733D8149E0E8}">
      <dgm:prSet phldrT="[Texto]"/>
      <dgm:spPr/>
      <dgm:t>
        <a:bodyPr/>
        <a:lstStyle/>
        <a:p>
          <a:r>
            <a:rPr lang="es-ES" b="1" dirty="0" smtClean="0"/>
            <a:t>Servicio</a:t>
          </a:r>
          <a:endParaRPr lang="es-ES" b="1" dirty="0"/>
        </a:p>
      </dgm:t>
    </dgm:pt>
    <dgm:pt modelId="{A82DF8AF-2047-453F-A978-3C814EADAC8D}" type="parTrans" cxnId="{B76C43DB-81C2-4CEB-990E-D3B96A26B1DE}">
      <dgm:prSet/>
      <dgm:spPr/>
      <dgm:t>
        <a:bodyPr/>
        <a:lstStyle/>
        <a:p>
          <a:endParaRPr lang="es-ES"/>
        </a:p>
      </dgm:t>
    </dgm:pt>
    <dgm:pt modelId="{D6B21665-C5BE-4264-8247-382A7A6C24A5}" type="sibTrans" cxnId="{B76C43DB-81C2-4CEB-990E-D3B96A26B1DE}">
      <dgm:prSet/>
      <dgm:spPr/>
      <dgm:t>
        <a:bodyPr/>
        <a:lstStyle/>
        <a:p>
          <a:endParaRPr lang="es-ES"/>
        </a:p>
      </dgm:t>
    </dgm:pt>
    <dgm:pt modelId="{B4E1E003-9CD5-4869-A9AB-991DAA331374}" type="pres">
      <dgm:prSet presAssocID="{DB5F4349-7DA1-40D5-97EE-D011EC7D990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7284E4E-769E-4FAB-98E8-D737482C3AEE}" type="pres">
      <dgm:prSet presAssocID="{DB5F4349-7DA1-40D5-97EE-D011EC7D9903}" presName="outerBox" presStyleCnt="0"/>
      <dgm:spPr/>
    </dgm:pt>
    <dgm:pt modelId="{C7E035B5-5A0E-4ED1-B985-2169D0C8D3D9}" type="pres">
      <dgm:prSet presAssocID="{DB5F4349-7DA1-40D5-97EE-D011EC7D9903}" presName="outerBoxParent" presStyleLbl="node1" presStyleIdx="0" presStyleCnt="3" custLinFactNeighborX="935" custLinFactNeighborY="725"/>
      <dgm:spPr/>
      <dgm:t>
        <a:bodyPr/>
        <a:lstStyle/>
        <a:p>
          <a:endParaRPr lang="es-ES"/>
        </a:p>
      </dgm:t>
    </dgm:pt>
    <dgm:pt modelId="{3C903117-0648-48F1-AD7B-ACBDBD26B89E}" type="pres">
      <dgm:prSet presAssocID="{DB5F4349-7DA1-40D5-97EE-D011EC7D9903}" presName="outerBoxChildren" presStyleCnt="0"/>
      <dgm:spPr/>
    </dgm:pt>
    <dgm:pt modelId="{005E96B7-7C36-4C58-BD87-393A28564665}" type="pres">
      <dgm:prSet presAssocID="{5B07DBF2-C653-4A1F-8092-73C3653C9871}" presName="oChild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39701-104A-40F4-9BED-B112D0FFFCB6}" type="pres">
      <dgm:prSet presAssocID="{AB9A40D8-B813-4662-94A3-1EA58754CBF6}" presName="outerSibTrans" presStyleCnt="0"/>
      <dgm:spPr/>
    </dgm:pt>
    <dgm:pt modelId="{083D08CA-AFC5-4004-BC5A-B5115A4A79BD}" type="pres">
      <dgm:prSet presAssocID="{06982C3F-242E-4D34-A042-5898B74F70C0}" presName="oChild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95453-B783-4805-A5ED-03FFBC6FBBB2}" type="pres">
      <dgm:prSet presAssocID="{DB5F4349-7DA1-40D5-97EE-D011EC7D9903}" presName="middleBox" presStyleCnt="0"/>
      <dgm:spPr/>
    </dgm:pt>
    <dgm:pt modelId="{C678B59E-19B5-4D8F-8CCF-BC6ECAEDB089}" type="pres">
      <dgm:prSet presAssocID="{DB5F4349-7DA1-40D5-97EE-D011EC7D9903}" presName="middleBoxParent" presStyleLbl="node1" presStyleIdx="1" presStyleCnt="3" custLinFactNeighborX="-392" custLinFactNeighborY="386"/>
      <dgm:spPr/>
      <dgm:t>
        <a:bodyPr/>
        <a:lstStyle/>
        <a:p>
          <a:endParaRPr lang="es-ES"/>
        </a:p>
      </dgm:t>
    </dgm:pt>
    <dgm:pt modelId="{FF97D8AA-C2E2-431B-B2E6-1065AF606C3B}" type="pres">
      <dgm:prSet presAssocID="{DB5F4349-7DA1-40D5-97EE-D011EC7D9903}" presName="middleBoxChildren" presStyleCnt="0"/>
      <dgm:spPr/>
    </dgm:pt>
    <dgm:pt modelId="{E1FF60C9-5059-4818-B0C5-B3A9C0958138}" type="pres">
      <dgm:prSet presAssocID="{D4376AFA-D464-4FE5-B5AA-B1DD8DE8291A}" presName="mChild" presStyleLbl="fgAcc1" presStyleIdx="2" presStyleCnt="7" custScaleY="200325" custLinFactY="-48435" custLinFactNeighborX="-285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9AC01-28A2-4AE3-B984-26D70B0E90CD}" type="pres">
      <dgm:prSet presAssocID="{16A64D81-B689-4C56-9A90-FD27D9177E11}" presName="middleSibTrans" presStyleCnt="0"/>
      <dgm:spPr/>
    </dgm:pt>
    <dgm:pt modelId="{092E20B4-72D8-41E4-8F2E-FBB35501FE02}" type="pres">
      <dgm:prSet presAssocID="{241C95F7-B391-4A93-A108-93FED4AF115E}" presName="mChild" presStyleLbl="fgAcc1" presStyleIdx="3" presStyleCnt="7" custLinFactY="-18530" custLinFactNeighborX="-285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68CB05-8D74-4A1E-A0EF-3DF642705014}" type="pres">
      <dgm:prSet presAssocID="{F3A820EA-657F-4E54-95AA-083DCCC51C39}" presName="middleSibTrans" presStyleCnt="0"/>
      <dgm:spPr/>
    </dgm:pt>
    <dgm:pt modelId="{B3DCAA4D-EEA0-4F87-9E4E-A6A3F7FDDBAC}" type="pres">
      <dgm:prSet presAssocID="{E971BD64-CB1E-486B-B562-733D8149E0E8}" presName="mChild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AF1BF-E0D3-4492-91DE-4BF3191ED866}" type="pres">
      <dgm:prSet presAssocID="{DB5F4349-7DA1-40D5-97EE-D011EC7D9903}" presName="centerBox" presStyleCnt="0"/>
      <dgm:spPr/>
    </dgm:pt>
    <dgm:pt modelId="{C2B17091-4969-4739-866D-31DFD05236BB}" type="pres">
      <dgm:prSet presAssocID="{DB5F4349-7DA1-40D5-97EE-D011EC7D9903}" presName="centerBoxParent" presStyleLbl="node1" presStyleIdx="2" presStyleCnt="3" custScaleX="105439" custScaleY="118971" custLinFactNeighborX="1238" custLinFactNeighborY="-14585"/>
      <dgm:spPr/>
      <dgm:t>
        <a:bodyPr/>
        <a:lstStyle/>
        <a:p>
          <a:endParaRPr lang="es-ES"/>
        </a:p>
      </dgm:t>
    </dgm:pt>
    <dgm:pt modelId="{C7A4F288-68D7-489C-926D-A38E8E9C84F8}" type="pres">
      <dgm:prSet presAssocID="{DB5F4349-7DA1-40D5-97EE-D011EC7D9903}" presName="centerBoxChildren" presStyleCnt="0"/>
      <dgm:spPr/>
    </dgm:pt>
    <dgm:pt modelId="{2C43CF19-5122-4D0E-8A4F-677C37626DA1}" type="pres">
      <dgm:prSet presAssocID="{C83E2CD9-3F3F-4F87-B664-13911C3753AD}" presName="cChild" presStyleLbl="fgAcc1" presStyleIdx="5" presStyleCnt="7" custLinFactNeighborX="-94798" custLinFactNeighborY="-2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1CAA0-159C-40EF-8295-CC39C4C4309B}" type="pres">
      <dgm:prSet presAssocID="{A33A68AF-DABD-4D84-84B3-24B36DA4AE33}" presName="centerSibTrans" presStyleCnt="0"/>
      <dgm:spPr/>
    </dgm:pt>
    <dgm:pt modelId="{A2B6618E-A3CC-4ECB-8D0E-00E45DF4DEF7}" type="pres">
      <dgm:prSet presAssocID="{A381C2D0-F885-493A-BCC9-14305BD2BD67}" presName="cChild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22F97A-82BB-41ED-A6A2-6AF831C2B1BA}" srcId="{1BF56C6B-1361-4264-A035-416556347DEE}" destId="{06982C3F-242E-4D34-A042-5898B74F70C0}" srcOrd="1" destOrd="0" parTransId="{F8997BB5-47B8-4A99-896B-F3FA307ADDAF}" sibTransId="{91C33F99-A3CA-4096-B5E2-C62741DB573F}"/>
    <dgm:cxn modelId="{98847769-59E9-42B0-BE05-D1A59F9A3149}" srcId="{DB5F4349-7DA1-40D5-97EE-D011EC7D9903}" destId="{61A6B450-79D7-4E8E-99D0-8D6B4EC086A9}" srcOrd="2" destOrd="0" parTransId="{AAA5B333-3C17-440F-9F2D-BBD6DA3D7EEC}" sibTransId="{C4929840-B2B8-4398-A0E7-AFD5E8AA2BEF}"/>
    <dgm:cxn modelId="{7C71959C-D450-441E-972D-D73F59C38499}" type="presOf" srcId="{A381C2D0-F885-493A-BCC9-14305BD2BD67}" destId="{A2B6618E-A3CC-4ECB-8D0E-00E45DF4DEF7}" srcOrd="0" destOrd="0" presId="urn:microsoft.com/office/officeart/2005/8/layout/target2"/>
    <dgm:cxn modelId="{CD68409B-F556-4869-ABC3-1D7DE7BB7D87}" type="presOf" srcId="{E971BD64-CB1E-486B-B562-733D8149E0E8}" destId="{B3DCAA4D-EEA0-4F87-9E4E-A6A3F7FDDBAC}" srcOrd="0" destOrd="0" presId="urn:microsoft.com/office/officeart/2005/8/layout/target2"/>
    <dgm:cxn modelId="{CB01739F-CAC0-4CBE-AAF8-48150BF94565}" srcId="{61A6B450-79D7-4E8E-99D0-8D6B4EC086A9}" destId="{A381C2D0-F885-493A-BCC9-14305BD2BD67}" srcOrd="1" destOrd="0" parTransId="{BE69DC0F-D6D0-4672-B359-EB53D434B18B}" sibTransId="{38CDD2F7-1CFE-4F9B-9A79-00560402C695}"/>
    <dgm:cxn modelId="{0EF9C093-E6C2-47EA-A334-4A3B8409B82D}" srcId="{307D72C7-218C-4DDA-AC88-ED72EC93120A}" destId="{D4376AFA-D464-4FE5-B5AA-B1DD8DE8291A}" srcOrd="0" destOrd="0" parTransId="{6EABB607-84C8-4309-8C36-59FC71ACE896}" sibTransId="{16A64D81-B689-4C56-9A90-FD27D9177E11}"/>
    <dgm:cxn modelId="{38CF9AC7-C013-4523-97C1-50042F7E7F4B}" type="presOf" srcId="{C83E2CD9-3F3F-4F87-B664-13911C3753AD}" destId="{2C43CF19-5122-4D0E-8A4F-677C37626DA1}" srcOrd="0" destOrd="0" presId="urn:microsoft.com/office/officeart/2005/8/layout/target2"/>
    <dgm:cxn modelId="{978A4A97-44B9-4F3A-AFFC-2CE274006790}" srcId="{DB5F4349-7DA1-40D5-97EE-D011EC7D9903}" destId="{1BF56C6B-1361-4264-A035-416556347DEE}" srcOrd="0" destOrd="0" parTransId="{533A023B-1988-4F81-8A8C-38BB24ED50EE}" sibTransId="{E93585D4-2225-4E75-AB2F-79D31F41610F}"/>
    <dgm:cxn modelId="{6AEFA9D2-1B19-4C02-8936-86BE8ACC5E85}" type="presOf" srcId="{1BF56C6B-1361-4264-A035-416556347DEE}" destId="{C7E035B5-5A0E-4ED1-B985-2169D0C8D3D9}" srcOrd="0" destOrd="0" presId="urn:microsoft.com/office/officeart/2005/8/layout/target2"/>
    <dgm:cxn modelId="{EB8AB737-C1B5-41A8-BC8D-3FF709DCBDE6}" type="presOf" srcId="{307D72C7-218C-4DDA-AC88-ED72EC93120A}" destId="{C678B59E-19B5-4D8F-8CCF-BC6ECAEDB089}" srcOrd="0" destOrd="0" presId="urn:microsoft.com/office/officeart/2005/8/layout/target2"/>
    <dgm:cxn modelId="{7205C220-341B-4935-9383-D67D4A10AB27}" srcId="{DB5F4349-7DA1-40D5-97EE-D011EC7D9903}" destId="{307D72C7-218C-4DDA-AC88-ED72EC93120A}" srcOrd="1" destOrd="0" parTransId="{F667180E-D999-40C9-BA94-71A6524805DB}" sibTransId="{53AA0481-FA3C-4F36-A72C-6872F62FFD15}"/>
    <dgm:cxn modelId="{D624C314-F189-4195-B69B-1CF85AF8C646}" type="presOf" srcId="{06982C3F-242E-4D34-A042-5898B74F70C0}" destId="{083D08CA-AFC5-4004-BC5A-B5115A4A79BD}" srcOrd="0" destOrd="0" presId="urn:microsoft.com/office/officeart/2005/8/layout/target2"/>
    <dgm:cxn modelId="{E733D576-6369-4F83-89C7-DDAC84012732}" srcId="{1BF56C6B-1361-4264-A035-416556347DEE}" destId="{5B07DBF2-C653-4A1F-8092-73C3653C9871}" srcOrd="0" destOrd="0" parTransId="{85581606-CAE9-4398-919C-3F34C6A1DF0F}" sibTransId="{AB9A40D8-B813-4662-94A3-1EA58754CBF6}"/>
    <dgm:cxn modelId="{4C8888F8-EEAF-492C-8E28-A78CC387EEDE}" type="presOf" srcId="{61A6B450-79D7-4E8E-99D0-8D6B4EC086A9}" destId="{C2B17091-4969-4739-866D-31DFD05236BB}" srcOrd="0" destOrd="0" presId="urn:microsoft.com/office/officeart/2005/8/layout/target2"/>
    <dgm:cxn modelId="{FBE505D5-9DFC-444E-BA3E-8D47F4AD91C4}" type="presOf" srcId="{241C95F7-B391-4A93-A108-93FED4AF115E}" destId="{092E20B4-72D8-41E4-8F2E-FBB35501FE02}" srcOrd="0" destOrd="0" presId="urn:microsoft.com/office/officeart/2005/8/layout/target2"/>
    <dgm:cxn modelId="{4169E3A0-8CB9-4BF3-9F75-525ABD07C534}" srcId="{61A6B450-79D7-4E8E-99D0-8D6B4EC086A9}" destId="{C83E2CD9-3F3F-4F87-B664-13911C3753AD}" srcOrd="0" destOrd="0" parTransId="{FE01BFD2-9477-4EA4-8AD6-85B8CD7804FA}" sibTransId="{A33A68AF-DABD-4D84-84B3-24B36DA4AE33}"/>
    <dgm:cxn modelId="{6F48788A-3FD1-48AC-B716-1FE9DB64080F}" type="presOf" srcId="{5B07DBF2-C653-4A1F-8092-73C3653C9871}" destId="{005E96B7-7C36-4C58-BD87-393A28564665}" srcOrd="0" destOrd="0" presId="urn:microsoft.com/office/officeart/2005/8/layout/target2"/>
    <dgm:cxn modelId="{69DBCC3B-6DFA-42E2-BC4B-4C32A31AD38E}" srcId="{307D72C7-218C-4DDA-AC88-ED72EC93120A}" destId="{241C95F7-B391-4A93-A108-93FED4AF115E}" srcOrd="1" destOrd="0" parTransId="{B31C7012-48BD-4A3D-A18A-679F492CFA9F}" sibTransId="{F3A820EA-657F-4E54-95AA-083DCCC51C39}"/>
    <dgm:cxn modelId="{E2B6FBEC-6782-45ED-A455-68B5F97846AA}" type="presOf" srcId="{D4376AFA-D464-4FE5-B5AA-B1DD8DE8291A}" destId="{E1FF60C9-5059-4818-B0C5-B3A9C0958138}" srcOrd="0" destOrd="0" presId="urn:microsoft.com/office/officeart/2005/8/layout/target2"/>
    <dgm:cxn modelId="{B76C43DB-81C2-4CEB-990E-D3B96A26B1DE}" srcId="{307D72C7-218C-4DDA-AC88-ED72EC93120A}" destId="{E971BD64-CB1E-486B-B562-733D8149E0E8}" srcOrd="2" destOrd="0" parTransId="{A82DF8AF-2047-453F-A978-3C814EADAC8D}" sibTransId="{D6B21665-C5BE-4264-8247-382A7A6C24A5}"/>
    <dgm:cxn modelId="{723E8A36-6EF1-45E0-B161-3A0CA510D82D}" type="presOf" srcId="{DB5F4349-7DA1-40D5-97EE-D011EC7D9903}" destId="{B4E1E003-9CD5-4869-A9AB-991DAA331374}" srcOrd="0" destOrd="0" presId="urn:microsoft.com/office/officeart/2005/8/layout/target2"/>
    <dgm:cxn modelId="{413DD229-FEE7-4193-9CAD-1C64C4978D1E}" type="presParOf" srcId="{B4E1E003-9CD5-4869-A9AB-991DAA331374}" destId="{57284E4E-769E-4FAB-98E8-D737482C3AEE}" srcOrd="0" destOrd="0" presId="urn:microsoft.com/office/officeart/2005/8/layout/target2"/>
    <dgm:cxn modelId="{C4C61C6A-FF1F-446E-B308-3970FDF35FB3}" type="presParOf" srcId="{57284E4E-769E-4FAB-98E8-D737482C3AEE}" destId="{C7E035B5-5A0E-4ED1-B985-2169D0C8D3D9}" srcOrd="0" destOrd="0" presId="urn:microsoft.com/office/officeart/2005/8/layout/target2"/>
    <dgm:cxn modelId="{9FFF2219-30A3-4E99-9E60-A2056AEF5FA6}" type="presParOf" srcId="{57284E4E-769E-4FAB-98E8-D737482C3AEE}" destId="{3C903117-0648-48F1-AD7B-ACBDBD26B89E}" srcOrd="1" destOrd="0" presId="urn:microsoft.com/office/officeart/2005/8/layout/target2"/>
    <dgm:cxn modelId="{C3ED7B43-28DD-4F12-8F93-AE728179AC47}" type="presParOf" srcId="{3C903117-0648-48F1-AD7B-ACBDBD26B89E}" destId="{005E96B7-7C36-4C58-BD87-393A28564665}" srcOrd="0" destOrd="0" presId="urn:microsoft.com/office/officeart/2005/8/layout/target2"/>
    <dgm:cxn modelId="{EE442DA6-73A8-4984-92EA-80E66ADF988E}" type="presParOf" srcId="{3C903117-0648-48F1-AD7B-ACBDBD26B89E}" destId="{AEF39701-104A-40F4-9BED-B112D0FFFCB6}" srcOrd="1" destOrd="0" presId="urn:microsoft.com/office/officeart/2005/8/layout/target2"/>
    <dgm:cxn modelId="{196D2243-9F01-4C6A-9441-23D7A70E3D1B}" type="presParOf" srcId="{3C903117-0648-48F1-AD7B-ACBDBD26B89E}" destId="{083D08CA-AFC5-4004-BC5A-B5115A4A79BD}" srcOrd="2" destOrd="0" presId="urn:microsoft.com/office/officeart/2005/8/layout/target2"/>
    <dgm:cxn modelId="{6C1C7647-4E81-47F6-A80F-8EF7A97AEBD7}" type="presParOf" srcId="{B4E1E003-9CD5-4869-A9AB-991DAA331374}" destId="{42995453-B783-4805-A5ED-03FFBC6FBBB2}" srcOrd="1" destOrd="0" presId="urn:microsoft.com/office/officeart/2005/8/layout/target2"/>
    <dgm:cxn modelId="{84B442A0-EB9F-46D9-8254-B809A60A8D53}" type="presParOf" srcId="{42995453-B783-4805-A5ED-03FFBC6FBBB2}" destId="{C678B59E-19B5-4D8F-8CCF-BC6ECAEDB089}" srcOrd="0" destOrd="0" presId="urn:microsoft.com/office/officeart/2005/8/layout/target2"/>
    <dgm:cxn modelId="{48D2D819-810D-4905-804A-809D45496666}" type="presParOf" srcId="{42995453-B783-4805-A5ED-03FFBC6FBBB2}" destId="{FF97D8AA-C2E2-431B-B2E6-1065AF606C3B}" srcOrd="1" destOrd="0" presId="urn:microsoft.com/office/officeart/2005/8/layout/target2"/>
    <dgm:cxn modelId="{8912E7B3-CF5E-4DC1-9821-D4D0CC736161}" type="presParOf" srcId="{FF97D8AA-C2E2-431B-B2E6-1065AF606C3B}" destId="{E1FF60C9-5059-4818-B0C5-B3A9C0958138}" srcOrd="0" destOrd="0" presId="urn:microsoft.com/office/officeart/2005/8/layout/target2"/>
    <dgm:cxn modelId="{4F377F79-E3E2-4D5D-9671-FEF944012C09}" type="presParOf" srcId="{FF97D8AA-C2E2-431B-B2E6-1065AF606C3B}" destId="{3519AC01-28A2-4AE3-B984-26D70B0E90CD}" srcOrd="1" destOrd="0" presId="urn:microsoft.com/office/officeart/2005/8/layout/target2"/>
    <dgm:cxn modelId="{249260B5-1714-4CE8-A967-8B6AFA29B407}" type="presParOf" srcId="{FF97D8AA-C2E2-431B-B2E6-1065AF606C3B}" destId="{092E20B4-72D8-41E4-8F2E-FBB35501FE02}" srcOrd="2" destOrd="0" presId="urn:microsoft.com/office/officeart/2005/8/layout/target2"/>
    <dgm:cxn modelId="{F1F9137E-8244-4EF3-86CA-BADFA52DFFDE}" type="presParOf" srcId="{FF97D8AA-C2E2-431B-B2E6-1065AF606C3B}" destId="{9F68CB05-8D74-4A1E-A0EF-3DF642705014}" srcOrd="3" destOrd="0" presId="urn:microsoft.com/office/officeart/2005/8/layout/target2"/>
    <dgm:cxn modelId="{B8EFA495-C623-46EE-9AB1-F1BA2AFE869D}" type="presParOf" srcId="{FF97D8AA-C2E2-431B-B2E6-1065AF606C3B}" destId="{B3DCAA4D-EEA0-4F87-9E4E-A6A3F7FDDBAC}" srcOrd="4" destOrd="0" presId="urn:microsoft.com/office/officeart/2005/8/layout/target2"/>
    <dgm:cxn modelId="{610D676E-03CA-479C-BC02-DBC4C30AB09C}" type="presParOf" srcId="{B4E1E003-9CD5-4869-A9AB-991DAA331374}" destId="{9A7AF1BF-E0D3-4492-91DE-4BF3191ED866}" srcOrd="2" destOrd="0" presId="urn:microsoft.com/office/officeart/2005/8/layout/target2"/>
    <dgm:cxn modelId="{A679D0D8-05BD-4634-BF37-F7C55F4FEFCC}" type="presParOf" srcId="{9A7AF1BF-E0D3-4492-91DE-4BF3191ED866}" destId="{C2B17091-4969-4739-866D-31DFD05236BB}" srcOrd="0" destOrd="0" presId="urn:microsoft.com/office/officeart/2005/8/layout/target2"/>
    <dgm:cxn modelId="{0AB131BE-CE1D-45E5-A7FA-1399D93F734D}" type="presParOf" srcId="{9A7AF1BF-E0D3-4492-91DE-4BF3191ED866}" destId="{C7A4F288-68D7-489C-926D-A38E8E9C84F8}" srcOrd="1" destOrd="0" presId="urn:microsoft.com/office/officeart/2005/8/layout/target2"/>
    <dgm:cxn modelId="{E96535B0-0B78-4AEA-A3CF-1C387A41A2F0}" type="presParOf" srcId="{C7A4F288-68D7-489C-926D-A38E8E9C84F8}" destId="{2C43CF19-5122-4D0E-8A4F-677C37626DA1}" srcOrd="0" destOrd="0" presId="urn:microsoft.com/office/officeart/2005/8/layout/target2"/>
    <dgm:cxn modelId="{38DE20D8-783E-4712-8BD4-4FD7F65E48B4}" type="presParOf" srcId="{C7A4F288-68D7-489C-926D-A38E8E9C84F8}" destId="{2311CAA0-159C-40EF-8295-CC39C4C4309B}" srcOrd="1" destOrd="0" presId="urn:microsoft.com/office/officeart/2005/8/layout/target2"/>
    <dgm:cxn modelId="{AD26959A-E4EC-4509-87CA-2FC4CD148E4F}" type="presParOf" srcId="{C7A4F288-68D7-489C-926D-A38E8E9C84F8}" destId="{A2B6618E-A3CC-4ECB-8D0E-00E45DF4DEF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35B5-5A0E-4ED1-B985-2169D0C8D3D9}">
      <dsp:nvSpPr>
        <dsp:cNvPr id="0" name=""/>
        <dsp:cNvSpPr/>
      </dsp:nvSpPr>
      <dsp:spPr>
        <a:xfrm>
          <a:off x="0" y="0"/>
          <a:ext cx="7632848" cy="4589348"/>
        </a:xfrm>
        <a:prstGeom prst="roundRect">
          <a:avLst>
            <a:gd name="adj" fmla="val 85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3561844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El beneficiario: La comunidad de propietarios, el Administrador</a:t>
          </a:r>
        </a:p>
      </dsp:txBody>
      <dsp:txXfrm>
        <a:off x="114255" y="114255"/>
        <a:ext cx="7404338" cy="4360838"/>
      </dsp:txXfrm>
    </dsp:sp>
    <dsp:sp modelId="{005E96B7-7C36-4C58-BD87-393A28564665}">
      <dsp:nvSpPr>
        <dsp:cNvPr id="0" name=""/>
        <dsp:cNvSpPr/>
      </dsp:nvSpPr>
      <dsp:spPr>
        <a:xfrm>
          <a:off x="190821" y="1147337"/>
          <a:ext cx="1144927" cy="15780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Calidad de la instalación de los repartidores</a:t>
          </a:r>
          <a:endParaRPr lang="es-ES" sz="1400" b="1" kern="1200" dirty="0"/>
        </a:p>
      </dsp:txBody>
      <dsp:txXfrm>
        <a:off x="226031" y="1182547"/>
        <a:ext cx="1074507" cy="1507616"/>
      </dsp:txXfrm>
    </dsp:sp>
    <dsp:sp modelId="{083D08CA-AFC5-4004-BC5A-B5115A4A79BD}">
      <dsp:nvSpPr>
        <dsp:cNvPr id="0" name=""/>
        <dsp:cNvSpPr/>
      </dsp:nvSpPr>
      <dsp:spPr>
        <a:xfrm>
          <a:off x="190821" y="2781613"/>
          <a:ext cx="1144927" cy="15780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Calidad del servicio de reparto de costes</a:t>
          </a:r>
          <a:endParaRPr lang="es-ES" sz="1400" b="1" kern="1200" dirty="0"/>
        </a:p>
      </dsp:txBody>
      <dsp:txXfrm>
        <a:off x="226031" y="2816823"/>
        <a:ext cx="1074507" cy="1507616"/>
      </dsp:txXfrm>
    </dsp:sp>
    <dsp:sp modelId="{C678B59E-19B5-4D8F-8CCF-BC6ECAEDB089}">
      <dsp:nvSpPr>
        <dsp:cNvPr id="0" name=""/>
        <dsp:cNvSpPr/>
      </dsp:nvSpPr>
      <dsp:spPr>
        <a:xfrm>
          <a:off x="1503381" y="1159737"/>
          <a:ext cx="5915457" cy="3212543"/>
        </a:xfrm>
        <a:prstGeom prst="roundRect">
          <a:avLst>
            <a:gd name="adj" fmla="val 105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203996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Certificación </a:t>
          </a:r>
          <a:r>
            <a:rPr lang="es-ES" sz="2300" b="1" kern="1200" dirty="0" smtClean="0">
              <a:solidFill>
                <a:schemeClr val="tx1"/>
              </a:solidFill>
            </a:rPr>
            <a:t>AENOR</a:t>
          </a:r>
          <a:r>
            <a:rPr lang="es-ES" sz="2300" kern="1200" dirty="0" smtClean="0">
              <a:solidFill>
                <a:schemeClr val="tx1"/>
              </a:solidFill>
            </a:rPr>
            <a:t> de Servicio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1602178" y="1258534"/>
        <a:ext cx="5717863" cy="3014949"/>
      </dsp:txXfrm>
    </dsp:sp>
    <dsp:sp modelId="{E1FF60C9-5059-4818-B0C5-B3A9C0958138}">
      <dsp:nvSpPr>
        <dsp:cNvPr id="0" name=""/>
        <dsp:cNvSpPr/>
      </dsp:nvSpPr>
      <dsp:spPr>
        <a:xfrm>
          <a:off x="1640702" y="2027314"/>
          <a:ext cx="1183091" cy="8961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Producto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</a:t>
          </a:r>
          <a:r>
            <a:rPr lang="es-ES" sz="1050" kern="1200" dirty="0" smtClean="0"/>
            <a:t>Repartidores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- Válvulas termostáticas</a:t>
          </a:r>
          <a:endParaRPr lang="es-ES" sz="1050" kern="1200" dirty="0"/>
        </a:p>
      </dsp:txBody>
      <dsp:txXfrm>
        <a:off x="1668263" y="2054875"/>
        <a:ext cx="1127969" cy="841075"/>
      </dsp:txXfrm>
    </dsp:sp>
    <dsp:sp modelId="{092E20B4-72D8-41E4-8F2E-FBB35501FE02}">
      <dsp:nvSpPr>
        <dsp:cNvPr id="0" name=""/>
        <dsp:cNvSpPr/>
      </dsp:nvSpPr>
      <dsp:spPr>
        <a:xfrm>
          <a:off x="1640702" y="3085026"/>
          <a:ext cx="1183091" cy="4473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Empresa instaladora</a:t>
          </a:r>
          <a:endParaRPr lang="es-ES" sz="1400" b="1" kern="1200" dirty="0"/>
        </a:p>
      </dsp:txBody>
      <dsp:txXfrm>
        <a:off x="1654460" y="3098784"/>
        <a:ext cx="1155575" cy="419855"/>
      </dsp:txXfrm>
    </dsp:sp>
    <dsp:sp modelId="{B3DCAA4D-EEA0-4F87-9E4E-A6A3F7FDDBAC}">
      <dsp:nvSpPr>
        <dsp:cNvPr id="0" name=""/>
        <dsp:cNvSpPr/>
      </dsp:nvSpPr>
      <dsp:spPr>
        <a:xfrm>
          <a:off x="1674456" y="3670754"/>
          <a:ext cx="1183091" cy="4473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Servicio</a:t>
          </a:r>
          <a:endParaRPr lang="es-ES" sz="1400" b="1" kern="1200" dirty="0"/>
        </a:p>
      </dsp:txBody>
      <dsp:txXfrm>
        <a:off x="1688214" y="3684512"/>
        <a:ext cx="1155575" cy="419855"/>
      </dsp:txXfrm>
    </dsp:sp>
    <dsp:sp modelId="{C2B17091-4969-4739-866D-31DFD05236BB}">
      <dsp:nvSpPr>
        <dsp:cNvPr id="0" name=""/>
        <dsp:cNvSpPr/>
      </dsp:nvSpPr>
      <dsp:spPr>
        <a:xfrm>
          <a:off x="2952215" y="1852802"/>
          <a:ext cx="4466639" cy="2183997"/>
        </a:xfrm>
        <a:prstGeom prst="roundRect">
          <a:avLst>
            <a:gd name="adj" fmla="val 105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1036173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CEIS</a:t>
          </a:r>
          <a:r>
            <a:rPr lang="es-ES" sz="2300" kern="1200" dirty="0" smtClean="0">
              <a:solidFill>
                <a:schemeClr val="tx1"/>
              </a:solidFill>
            </a:rPr>
            <a:t>: Verificación a petición de parte.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3019380" y="1919967"/>
        <a:ext cx="4332309" cy="2049667"/>
      </dsp:txXfrm>
    </dsp:sp>
    <dsp:sp modelId="{2C43CF19-5122-4D0E-8A4F-677C37626DA1}">
      <dsp:nvSpPr>
        <dsp:cNvPr id="0" name=""/>
        <dsp:cNvSpPr/>
      </dsp:nvSpPr>
      <dsp:spPr>
        <a:xfrm>
          <a:off x="3067407" y="3100302"/>
          <a:ext cx="1982733" cy="82608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 fase inicial: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 Instalación</a:t>
          </a:r>
          <a:endParaRPr lang="es-ES" sz="1400" b="1" kern="1200" dirty="0"/>
        </a:p>
      </dsp:txBody>
      <dsp:txXfrm>
        <a:off x="3092812" y="3125707"/>
        <a:ext cx="1931923" cy="775272"/>
      </dsp:txXfrm>
    </dsp:sp>
    <dsp:sp modelId="{A2B6618E-A3CC-4ECB-8D0E-00E45DF4DEF7}">
      <dsp:nvSpPr>
        <dsp:cNvPr id="0" name=""/>
        <dsp:cNvSpPr/>
      </dsp:nvSpPr>
      <dsp:spPr>
        <a:xfrm>
          <a:off x="5160022" y="3120756"/>
          <a:ext cx="1982733" cy="82608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 cualquier momento: Reparto de costes</a:t>
          </a:r>
          <a:endParaRPr lang="es-ES" sz="1400" b="1" kern="1200" dirty="0"/>
        </a:p>
      </dsp:txBody>
      <dsp:txXfrm>
        <a:off x="5185427" y="3146161"/>
        <a:ext cx="1931923" cy="77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51BC-96B3-469B-80C0-F77B6653B51B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7A2EA-08E5-4088-A637-30E3AAEE1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3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1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5689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2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6940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3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4696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4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6442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5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4075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9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365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11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6311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D6FAE4C-C8B6-40F1-A3CB-B57A55C2A51C}" type="slidenum">
              <a:rPr lang="es-ES" smtClean="0">
                <a:latin typeface="Arial" charset="0"/>
              </a:rPr>
              <a:pPr eaLnBrk="1" hangingPunct="1"/>
              <a:t>12</a:t>
            </a:fld>
            <a:endParaRPr lang="es-E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2806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0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2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33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89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47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25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42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04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754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97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7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0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31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744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6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8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529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103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403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6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4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27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78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455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79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295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680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869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  <p:grpSp>
        <p:nvGrpSpPr>
          <p:cNvPr id="6" name="5 Grupo"/>
          <p:cNvGrpSpPr/>
          <p:nvPr userDrawn="1"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26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3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65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40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11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09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6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C735-C86D-474D-8CF8-65D2EB0B98CC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61C6-941F-4C36-B60E-C75C662D8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4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D46B-DA3F-49EF-9FEA-5151D0AFBEFA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1790-4DCB-41D3-BD25-8F24FB58E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3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B68F-DF4C-463F-B022-317EBD111AD5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2493-6626-4ADD-89E0-1C1E86F175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33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835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/>
                </a:solidFill>
              </a14:hiddenFill>
            </a:ext>
            <a:ext uri="{91240B29-F687-4F45-9708-019B960494DF}">
              <a14:hiddenLine xmlns:a14="http://schemas.microsoft.com/office/drawing/2010/main" w="2540" algn="ctr">
                <a:solidFill>
                  <a:srgbClr val="FF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005" y="2996952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sp>
        <p:nvSpPr>
          <p:cNvPr id="2054" name="Rectangle 2"/>
          <p:cNvSpPr txBox="1">
            <a:spLocks noChangeArrowheads="1"/>
          </p:cNvSpPr>
          <p:nvPr/>
        </p:nvSpPr>
        <p:spPr bwMode="auto">
          <a:xfrm>
            <a:off x="1318070" y="1848019"/>
            <a:ext cx="77041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s-ES_tradnl" sz="4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s-ES_tradnl" sz="40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s-ES_tradnl" sz="4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s-ES" sz="4000" b="1" dirty="0">
                <a:solidFill>
                  <a:schemeClr val="tx2"/>
                </a:solidFill>
                <a:latin typeface="Arial" charset="0"/>
              </a:rPr>
              <a:t>Verificación de instalaciones para el reparto de costes de calefacción y </a:t>
            </a:r>
            <a:r>
              <a:rPr lang="es-ES" sz="4000" b="1" dirty="0" smtClean="0">
                <a:solidFill>
                  <a:schemeClr val="tx2"/>
                </a:solidFill>
                <a:latin typeface="Arial" charset="0"/>
              </a:rPr>
              <a:t>ACS. </a:t>
            </a:r>
          </a:p>
          <a:p>
            <a:pPr algn="ctr" eaLnBrk="1" hangingPunct="1">
              <a:defRPr/>
            </a:pPr>
            <a:r>
              <a:rPr lang="es-ES" sz="4000" b="1" dirty="0" smtClean="0">
                <a:solidFill>
                  <a:schemeClr val="tx2"/>
                </a:solidFill>
                <a:latin typeface="Arial" charset="0"/>
              </a:rPr>
              <a:t>Generando </a:t>
            </a:r>
            <a:r>
              <a:rPr lang="es-ES" sz="4000" b="1" dirty="0">
                <a:solidFill>
                  <a:schemeClr val="tx2"/>
                </a:solidFill>
                <a:latin typeface="Arial" charset="0"/>
              </a:rPr>
              <a:t>confianza para el ahorro </a:t>
            </a:r>
            <a:r>
              <a:rPr lang="es-ES" sz="4000" b="1" dirty="0" smtClean="0">
                <a:solidFill>
                  <a:schemeClr val="tx2"/>
                </a:solidFill>
                <a:latin typeface="Arial" charset="0"/>
              </a:rPr>
              <a:t>energético</a:t>
            </a:r>
            <a:r>
              <a:rPr lang="es-ES_tradnl" sz="40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s-ES_tradnl" sz="4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s-ES_tradnl" sz="3200" dirty="0" smtClean="0">
                <a:solidFill>
                  <a:srgbClr val="FF3300"/>
                </a:solidFill>
                <a:latin typeface="Arial" charset="0"/>
              </a:rPr>
              <a:t> </a:t>
            </a:r>
            <a:br>
              <a:rPr lang="es-ES_tradnl" sz="3200" dirty="0" smtClean="0">
                <a:solidFill>
                  <a:srgbClr val="FF3300"/>
                </a:solidFill>
                <a:latin typeface="Arial" charset="0"/>
              </a:rPr>
            </a:br>
            <a:r>
              <a:rPr lang="es-ES_tradnl" sz="3200" dirty="0" smtClean="0">
                <a:latin typeface="Arial" charset="0"/>
              </a:rPr>
              <a:t/>
            </a:r>
            <a:br>
              <a:rPr lang="es-ES_tradnl" sz="3200" dirty="0" smtClean="0">
                <a:latin typeface="Arial" charset="0"/>
              </a:rPr>
            </a:br>
            <a:endParaRPr lang="es-ES" sz="3200" dirty="0" smtClean="0">
              <a:latin typeface="Arial" charset="0"/>
            </a:endParaRP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67168" y="3912284"/>
            <a:ext cx="5729167" cy="1417638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s-ES_tradnl" dirty="0" smtClean="0">
              <a:solidFill>
                <a:srgbClr val="333333"/>
              </a:solidFill>
            </a:endParaRPr>
          </a:p>
          <a:p>
            <a:pPr eaLnBrk="1" hangingPunct="1"/>
            <a:r>
              <a:rPr lang="es-ES_tradnl" sz="2800" b="1" dirty="0" smtClean="0"/>
              <a:t>Ponente: Federico Muñoz Sánchez</a:t>
            </a:r>
            <a:endParaRPr lang="es-ES_tradnl" sz="2800" b="1" dirty="0" smtClean="0"/>
          </a:p>
          <a:p>
            <a:pPr eaLnBrk="1" hangingPunct="1"/>
            <a:r>
              <a:rPr lang="es-ES_tradnl" sz="2800" b="1" dirty="0" smtClean="0"/>
              <a:t>     Cargo</a:t>
            </a:r>
            <a:r>
              <a:rPr lang="es-ES_tradnl" sz="2800" b="1" dirty="0" smtClean="0"/>
              <a:t>: Director Técnico Comercial</a:t>
            </a:r>
            <a:endParaRPr lang="es-ES_tradnl" sz="2800" b="1" dirty="0" smtClean="0"/>
          </a:p>
          <a:p>
            <a:pPr eaLnBrk="1" hangingPunct="1"/>
            <a:r>
              <a:rPr lang="es-ES_tradnl" sz="2800" b="1" dirty="0" smtClean="0"/>
              <a:t>Empresa: </a:t>
            </a:r>
            <a:r>
              <a:rPr lang="es-ES_tradnl" sz="2800" b="1" dirty="0" smtClean="0"/>
              <a:t>Centro de Ensayos, Innovación y Servicios, CEIS</a:t>
            </a:r>
            <a:endParaRPr lang="es-ES" sz="2800" b="1" dirty="0" smtClean="0"/>
          </a:p>
        </p:txBody>
      </p:sp>
      <p:grpSp>
        <p:nvGrpSpPr>
          <p:cNvPr id="3" name="2 Grupo"/>
          <p:cNvGrpSpPr/>
          <p:nvPr/>
        </p:nvGrpSpPr>
        <p:grpSpPr>
          <a:xfrm>
            <a:off x="3424738" y="5556165"/>
            <a:ext cx="2734262" cy="1236911"/>
            <a:chOff x="70522" y="5621087"/>
            <a:chExt cx="2734262" cy="12369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414" y="5621087"/>
              <a:ext cx="1683370" cy="1236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2" y="5621087"/>
              <a:ext cx="1050892" cy="1126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57" y="5556165"/>
            <a:ext cx="864170" cy="106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/>
                </a:solidFill>
              </a14:hiddenFill>
            </a:ext>
            <a:ext uri="{91240B29-F687-4F45-9708-019B960494DF}">
              <a14:hiddenLine xmlns:a14="http://schemas.microsoft.com/office/drawing/2010/main" w="2540" algn="ctr">
                <a:solidFill>
                  <a:srgbClr val="FF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8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CARACTERÍSTICAS DE LAS EVALUACIONES AENOR</a:t>
            </a:r>
            <a:endParaRPr lang="es-ES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899592" y="1513091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18D00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ea typeface="Tahoma" pitchFamily="34" charset="0"/>
                <a:cs typeface="Tahoma" pitchFamily="34" charset="0"/>
              </a:rPr>
              <a:t>Actividad realizada por un tercero imparcial e independiente.</a:t>
            </a:r>
          </a:p>
          <a:p>
            <a:pPr marL="342900" indent="-342900">
              <a:lnSpc>
                <a:spcPct val="150000"/>
              </a:lnSpc>
              <a:buClr>
                <a:srgbClr val="C18D00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ea typeface="Tahoma" pitchFamily="34" charset="0"/>
                <a:cs typeface="Tahoma" pitchFamily="34" charset="0"/>
              </a:rPr>
              <a:t>Procesos basados en  evaluaciones periódicas de un conjunto mediante técnicas de muestreo y verificación.</a:t>
            </a:r>
          </a:p>
          <a:p>
            <a:pPr marL="342900" indent="-342900">
              <a:lnSpc>
                <a:spcPct val="150000"/>
              </a:lnSpc>
              <a:buClr>
                <a:srgbClr val="C18D00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ea typeface="Tahoma" pitchFamily="34" charset="0"/>
                <a:cs typeface="Tahoma" pitchFamily="34" charset="0"/>
              </a:rPr>
              <a:t>Exigen la existencia de documentos y registros que garanticen las condiciones de servicio</a:t>
            </a:r>
            <a:r>
              <a:rPr lang="es-ES" sz="2000" b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C18D00"/>
              </a:buClr>
              <a:buFont typeface="Arial" panose="020B0604020202020204" pitchFamily="34" charset="0"/>
              <a:buChar char="•"/>
            </a:pPr>
            <a:endParaRPr lang="es-ES" sz="20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946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284538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793031" y="936010"/>
            <a:ext cx="73794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MEDICIÓN Y REPARTO DE CONSUMOS DE CALEFACCIÓN</a:t>
            </a:r>
            <a:endParaRPr lang="es-ES" sz="2400" dirty="0"/>
          </a:p>
          <a:p>
            <a:r>
              <a:rPr lang="es-ES" sz="2400" dirty="0"/>
              <a:t> </a:t>
            </a:r>
            <a:endParaRPr lang="es-ES" sz="2400" dirty="0" smtClean="0"/>
          </a:p>
          <a:p>
            <a:r>
              <a:rPr lang="es-ES" sz="2400" dirty="0" smtClean="0"/>
              <a:t>1. En </a:t>
            </a:r>
            <a:r>
              <a:rPr lang="es-ES" sz="2400" dirty="0"/>
              <a:t>instalaciones centralizadas de calefacción, la medición individual de los consumos y el posterior reparto de los costes en base a los consumos reales medidos </a:t>
            </a:r>
            <a:r>
              <a:rPr lang="es-ES" sz="2400" dirty="0" smtClean="0"/>
              <a:t>contribuye </a:t>
            </a:r>
            <a:r>
              <a:rPr lang="es-ES" sz="2400" dirty="0"/>
              <a:t>de forma sustancial al ahorro y eficiencia energética del edificio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/>
              <a:t> </a:t>
            </a:r>
            <a:r>
              <a:rPr lang="es-ES" sz="2400" dirty="0" smtClean="0"/>
              <a:t>2. El </a:t>
            </a:r>
            <a:r>
              <a:rPr lang="es-ES" sz="2400" dirty="0"/>
              <a:t>sistema descrito dota a los usuarios finales y a sus Administradores de herramientas para tener confianza en las facturaciones ligadas a repartos de costes de calefacción</a:t>
            </a:r>
          </a:p>
          <a:p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7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284538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smtClean="0"/>
              <a:t/>
            </a:r>
            <a:br>
              <a:rPr lang="es-ES_tradnl" sz="4000" b="1" smtClean="0"/>
            </a:br>
            <a:r>
              <a:rPr lang="es-ES_tradnl" sz="4000" b="1" smtClean="0"/>
              <a:t/>
            </a:r>
            <a:br>
              <a:rPr lang="es-ES_tradnl" sz="4000" b="1" smtClean="0"/>
            </a:br>
            <a:r>
              <a:rPr lang="es-ES_tradnl" sz="3200" smtClean="0">
                <a:solidFill>
                  <a:schemeClr val="tx1"/>
                </a:solidFill>
              </a:rPr>
              <a:t/>
            </a:r>
            <a:br>
              <a:rPr lang="es-ES_tradnl" sz="3200" smtClean="0">
                <a:solidFill>
                  <a:schemeClr val="tx1"/>
                </a:solidFill>
              </a:rPr>
            </a:br>
            <a:endParaRPr lang="es-ES" sz="3200" smtClean="0">
              <a:solidFill>
                <a:schemeClr val="tx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70522" y="5621087"/>
            <a:ext cx="2734262" cy="1236911"/>
            <a:chOff x="70522" y="5621087"/>
            <a:chExt cx="2734262" cy="123691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414" y="5621087"/>
              <a:ext cx="1683370" cy="1236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2" y="5621087"/>
              <a:ext cx="1050892" cy="1126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57" y="5666982"/>
            <a:ext cx="864170" cy="106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/>
                </a:solidFill>
              </a14:hiddenFill>
            </a:ext>
            <a:ext uri="{91240B29-F687-4F45-9708-019B960494DF}">
              <a14:hiddenLine xmlns:a14="http://schemas.microsoft.com/office/drawing/2010/main" w="2540" algn="ctr">
                <a:solidFill>
                  <a:srgbClr val="FF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90" y="828909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Gracias por su atención:</a:t>
            </a:r>
          </a:p>
          <a:p>
            <a:pPr algn="ctr">
              <a:defRPr/>
            </a:pPr>
            <a:endParaRPr lang="es-ES_tradnl" sz="32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s-ES_tradnl" sz="3200" b="1" dirty="0">
                <a:solidFill>
                  <a:schemeClr val="tx2"/>
                </a:solidFill>
                <a:latin typeface="Arial" charset="0"/>
              </a:rPr>
            </a:br>
            <a:r>
              <a:rPr lang="es-ES_tradnl" sz="2400" dirty="0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es-ES_tradnl" sz="2400" dirty="0" smtClean="0">
              <a:solidFill>
                <a:srgbClr val="FF3300"/>
              </a:solidFill>
              <a:latin typeface="Arial" charset="0"/>
            </a:endParaRPr>
          </a:p>
          <a:p>
            <a:pPr algn="ctr">
              <a:defRPr/>
            </a:pPr>
            <a:endParaRPr lang="es-ES_tradnl" sz="240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689" y="1916832"/>
            <a:ext cx="4671607" cy="3420152"/>
          </a:xfrm>
          <a:prstGeom prst="rect">
            <a:avLst/>
          </a:prstGeom>
        </p:spPr>
      </p:pic>
      <p:pic>
        <p:nvPicPr>
          <p:cNvPr id="9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7" y="1989902"/>
            <a:ext cx="3240000" cy="4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7158" y="6708775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03848" y="1484784"/>
            <a:ext cx="51422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Si la disposición de la distribución de la calefacción es en </a:t>
            </a:r>
            <a:r>
              <a:rPr lang="es-ES" sz="2000" dirty="0" smtClean="0"/>
              <a:t>anillo la </a:t>
            </a:r>
            <a:r>
              <a:rPr lang="es-ES" sz="2000" dirty="0"/>
              <a:t>contabilización se realiza mediante contadores de energía (o calorímetros). 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Estos </a:t>
            </a:r>
            <a:r>
              <a:rPr lang="es-ES" sz="2000" dirty="0"/>
              <a:t>contadores constan, básicamente, de tres funciones: miden el caudal de agua en el retorno, miden las temperaturas de entrada y de retorno (el delta de temperaturas), y mediante un cabezal electrónico integra caudal y temperaturas dando como resultado la energía (medida en </a:t>
            </a:r>
            <a:r>
              <a:rPr lang="es-ES" sz="2000" dirty="0" err="1"/>
              <a:t>kWh</a:t>
            </a:r>
            <a:r>
              <a:rPr lang="es-ES" sz="2000" dirty="0"/>
              <a:t>) consumida por la vivienda en un periodo de tiempo </a:t>
            </a:r>
            <a:r>
              <a:rPr lang="es-ES" sz="2000" dirty="0" smtClean="0"/>
              <a:t>determinado</a:t>
            </a:r>
            <a:endParaRPr lang="es-E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01" y="1129441"/>
            <a:ext cx="19145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77" y="3325535"/>
            <a:ext cx="1552575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6" y="598261"/>
            <a:ext cx="912650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3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7158" y="6708775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793031" y="936010"/>
            <a:ext cx="712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62337" y="1240741"/>
            <a:ext cx="514225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2400" dirty="0" smtClean="0"/>
              <a:t>Si </a:t>
            </a:r>
            <a:r>
              <a:rPr lang="es-ES" sz="2400" dirty="0"/>
              <a:t>la distribución de la calefacción está dispuesta por columnas, de las que en España existen aproximadamente 1,1 millones de viviendas, el mejor sistema de reparto de los costes de calefacción a cada vivienda es la instalación de re partidores de costes de calefacción en los radiadores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6" y="1991460"/>
            <a:ext cx="2114992" cy="27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" y="866534"/>
            <a:ext cx="912650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6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284538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2663838" y="2644170"/>
            <a:ext cx="5508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/>
          </a:p>
          <a:p>
            <a:r>
              <a:rPr lang="es-ES" sz="2400" dirty="0" smtClean="0"/>
              <a:t>De </a:t>
            </a:r>
            <a:r>
              <a:rPr lang="es-ES" sz="2400" dirty="0"/>
              <a:t>acuerdo con la  norma EN </a:t>
            </a:r>
            <a:r>
              <a:rPr lang="es-ES" sz="2400" dirty="0" smtClean="0"/>
              <a:t>834, </a:t>
            </a:r>
            <a:r>
              <a:rPr lang="es-ES" sz="2400" dirty="0"/>
              <a:t>los distribuidores de costes de calefacción miden dos temperaturas: la de la superficie del radiador y la temperatura ambiente de la </a:t>
            </a:r>
            <a:r>
              <a:rPr lang="es-ES" sz="2400" dirty="0" smtClean="0"/>
              <a:t>habitación.</a:t>
            </a:r>
            <a:endParaRPr lang="es-ES" sz="2400" dirty="0"/>
          </a:p>
          <a:p>
            <a:endParaRPr lang="es-ES" sz="2400" dirty="0"/>
          </a:p>
          <a:p>
            <a:endParaRPr lang="es-ES" sz="24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5" y="2873335"/>
            <a:ext cx="2219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99592" y="7647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490" y="738869"/>
            <a:ext cx="9126503" cy="64013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3528" y="137800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prstClr val="black"/>
                </a:solidFill>
              </a:rPr>
              <a:t>Los distribuidores de costes de calefacción constan de una carcasa, los sensores, un dispositivo de cálculo, una pantalla, una fuente de alimentación, los elementos de instalación y un precinto.  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6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284538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9" y="2932209"/>
            <a:ext cx="2219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99592" y="7647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490" y="738869"/>
            <a:ext cx="9126503" cy="6401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8313" y="1299379"/>
            <a:ext cx="78996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La lectura visualizada corresponde al valor de la integral de tiempo de la diferencia de temperatura entre la superficie del radiador y la temperatura ambiente</a:t>
            </a:r>
            <a:r>
              <a:rPr lang="es-ES" sz="2400" dirty="0" smtClean="0"/>
              <a:t>.</a:t>
            </a:r>
            <a:endParaRPr lang="es-ES" sz="2400" dirty="0"/>
          </a:p>
          <a:p>
            <a:endParaRPr lang="es-ES" sz="2400" dirty="0"/>
          </a:p>
          <a:p>
            <a:endParaRPr lang="es-ES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2987824" y="2762906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En resumen y para simplificar, el repartidor de costes empieza a medir consumos cuando</a:t>
            </a:r>
            <a:r>
              <a:rPr lang="es-ES" sz="2000" dirty="0" smtClean="0"/>
              <a:t>: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dirty="0"/>
              <a:t>diferencia de temperaturas entre la superficie del radiador y el ambiente sea mayor de 4ºK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En </a:t>
            </a:r>
            <a:r>
              <a:rPr lang="es-ES" sz="2000" dirty="0"/>
              <a:t>verano, cuando la temperatura del radiador sea mayor de 40ºC, y en invierno, cuando sea mayor de 29ºC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03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dirty="0" smtClean="0"/>
              <a:t>EL FACTOR DE CORRECCIÓN K</a:t>
            </a:r>
            <a:endParaRPr lang="es-ES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827584" y="1556792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El valor de consumo reflejado por el repartidor de costes en su pantalla es, </a:t>
            </a:r>
            <a:r>
              <a:rPr lang="es-ES" sz="2000" dirty="0" smtClean="0">
                <a:ea typeface="Times New Roman" panose="02020603050405020304" pitchFamily="18" charset="0"/>
              </a:rPr>
              <a:t> </a:t>
            </a:r>
            <a:r>
              <a:rPr lang="es-ES" sz="2000" dirty="0">
                <a:ea typeface="Times New Roman" panose="02020603050405020304" pitchFamily="18" charset="0"/>
              </a:rPr>
              <a:t>un valor adimensional (no son </a:t>
            </a:r>
            <a:r>
              <a:rPr lang="es-ES" sz="2000" dirty="0" err="1" smtClean="0">
                <a:ea typeface="Times New Roman" panose="02020603050405020304" pitchFamily="18" charset="0"/>
              </a:rPr>
              <a:t>kwh</a:t>
            </a:r>
            <a:r>
              <a:rPr lang="es-ES" sz="2000" dirty="0" smtClean="0">
                <a:ea typeface="Times New Roman" panose="02020603050405020304" pitchFamily="18" charset="0"/>
              </a:rPr>
              <a:t>) </a:t>
            </a:r>
            <a:r>
              <a:rPr lang="es-ES" sz="2000" dirty="0">
                <a:ea typeface="Times New Roman" panose="02020603050405020304" pitchFamily="18" charset="0"/>
              </a:rPr>
              <a:t>que debe ser corregido en función de varios coeficientes </a:t>
            </a:r>
            <a:r>
              <a:rPr lang="es-ES" sz="2000" dirty="0" smtClean="0">
                <a:ea typeface="Times New Roman" panose="02020603050405020304" pitchFamily="18" charset="0"/>
              </a:rPr>
              <a:t>correctores</a:t>
            </a:r>
            <a:endParaRPr lang="es-ES" sz="2000" dirty="0"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 </a:t>
            </a:r>
          </a:p>
          <a:p>
            <a:pPr marL="540385" indent="-179705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•	</a:t>
            </a:r>
            <a:r>
              <a:rPr lang="es-ES" sz="2000" dirty="0" smtClean="0">
                <a:ea typeface="Times New Roman" panose="02020603050405020304" pitchFamily="18" charset="0"/>
              </a:rPr>
              <a:t>Kc </a:t>
            </a:r>
            <a:r>
              <a:rPr lang="es-ES" sz="2000" dirty="0">
                <a:ea typeface="Times New Roman" panose="02020603050405020304" pitchFamily="18" charset="0"/>
              </a:rPr>
              <a:t>– Transferencia de calor de la superficie del radiador al repartidor de costes. Este valor es una característica de diseño del </a:t>
            </a:r>
            <a:r>
              <a:rPr lang="es-ES" sz="2000" dirty="0" smtClean="0">
                <a:ea typeface="Times New Roman" panose="02020603050405020304" pitchFamily="18" charset="0"/>
              </a:rPr>
              <a:t>radiador.</a:t>
            </a:r>
          </a:p>
          <a:p>
            <a:pPr marL="540385" indent="-179705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 </a:t>
            </a:r>
          </a:p>
          <a:p>
            <a:pPr marL="540385" indent="-179705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•	</a:t>
            </a:r>
            <a:r>
              <a:rPr lang="es-ES" sz="2000" dirty="0" err="1" smtClean="0">
                <a:ea typeface="Times New Roman" panose="02020603050405020304" pitchFamily="18" charset="0"/>
              </a:rPr>
              <a:t>Kq</a:t>
            </a:r>
            <a:r>
              <a:rPr lang="es-ES" sz="2000" dirty="0" smtClean="0">
                <a:ea typeface="Times New Roman" panose="02020603050405020304" pitchFamily="18" charset="0"/>
              </a:rPr>
              <a:t> </a:t>
            </a:r>
            <a:r>
              <a:rPr lang="es-ES" sz="2000" dirty="0">
                <a:ea typeface="Times New Roman" panose="02020603050405020304" pitchFamily="18" charset="0"/>
              </a:rPr>
              <a:t>– Mide el rendimiento térmico del radiador, basado fundamentalmente en potencia calorífica del mismo, número de elementos, etc. </a:t>
            </a:r>
            <a:endParaRPr lang="es-ES" sz="2000" dirty="0" smtClean="0">
              <a:ea typeface="Times New Roman" panose="02020603050405020304" pitchFamily="18" charset="0"/>
            </a:endParaRPr>
          </a:p>
          <a:p>
            <a:pPr marL="540385" indent="-179705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 </a:t>
            </a:r>
          </a:p>
          <a:p>
            <a:pPr marL="540385" indent="-179705"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•	</a:t>
            </a:r>
            <a:r>
              <a:rPr lang="es-ES" sz="2000" dirty="0" err="1" smtClean="0">
                <a:ea typeface="Times New Roman" panose="02020603050405020304" pitchFamily="18" charset="0"/>
              </a:rPr>
              <a:t>Ka</a:t>
            </a:r>
            <a:r>
              <a:rPr lang="es-ES" sz="2000" dirty="0" smtClean="0">
                <a:ea typeface="Times New Roman" panose="02020603050405020304" pitchFamily="18" charset="0"/>
              </a:rPr>
              <a:t> </a:t>
            </a:r>
            <a:r>
              <a:rPr lang="es-ES" sz="2000" dirty="0">
                <a:ea typeface="Times New Roman" panose="02020603050405020304" pitchFamily="18" charset="0"/>
              </a:rPr>
              <a:t>– En el caso en que el repartidor esté instalado en forma no estándar (i.e. cubre radiadores, etc.)</a:t>
            </a:r>
            <a:endParaRPr lang="es-ES" sz="20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4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765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" y="476672"/>
            <a:ext cx="9144000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300" b="1" dirty="0" smtClean="0"/>
              <a:t>CÓMO </a:t>
            </a:r>
            <a:r>
              <a:rPr lang="es-ES" sz="2300" b="1" dirty="0"/>
              <a:t>SE REPARTE EL COSTE DE LA CALEFACCIÓN ENTRE LAS VIVIENDAS?</a:t>
            </a:r>
            <a:br>
              <a:rPr lang="es-ES" sz="2300" b="1" dirty="0"/>
            </a:br>
            <a:r>
              <a:rPr lang="es-ES" sz="2300" b="1" dirty="0"/>
              <a:t/>
            </a:r>
            <a:br>
              <a:rPr lang="es-ES" sz="2300" b="1" dirty="0"/>
            </a:br>
            <a:endParaRPr lang="es-ES" sz="2300" b="1" dirty="0"/>
          </a:p>
        </p:txBody>
      </p:sp>
      <p:sp>
        <p:nvSpPr>
          <p:cNvPr id="3" name="Rectángulo 2"/>
          <p:cNvSpPr/>
          <p:nvPr/>
        </p:nvSpPr>
        <p:spPr>
          <a:xfrm>
            <a:off x="683568" y="1412776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</a:t>
            </a:r>
            <a:r>
              <a:rPr lang="es-ES" dirty="0"/>
              <a:t>consumo de calefacción de cada radiador en € se calcula </a:t>
            </a:r>
            <a:r>
              <a:rPr lang="es-ES" dirty="0" smtClean="0"/>
              <a:t>como:</a:t>
            </a:r>
            <a:endParaRPr lang="es-ES" dirty="0"/>
          </a:p>
          <a:p>
            <a:endParaRPr lang="es-ES" dirty="0"/>
          </a:p>
          <a:p>
            <a:r>
              <a:rPr lang="es-ES" b="1" dirty="0" smtClean="0"/>
              <a:t>Consumo </a:t>
            </a:r>
            <a:r>
              <a:rPr lang="es-ES" b="1" dirty="0"/>
              <a:t>radiador(€) = ( </a:t>
            </a:r>
            <a:r>
              <a:rPr lang="es-ES" b="1" dirty="0" err="1"/>
              <a:t>C</a:t>
            </a:r>
            <a:r>
              <a:rPr lang="es-ES" sz="1600" b="1" dirty="0" err="1"/>
              <a:t>act</a:t>
            </a:r>
            <a:r>
              <a:rPr lang="es-ES" b="1" dirty="0"/>
              <a:t> – </a:t>
            </a:r>
            <a:r>
              <a:rPr lang="es-ES" b="1" dirty="0" err="1"/>
              <a:t>C</a:t>
            </a:r>
            <a:r>
              <a:rPr lang="es-ES" sz="1600" b="1" dirty="0" err="1"/>
              <a:t>ant</a:t>
            </a:r>
            <a:r>
              <a:rPr lang="es-ES" b="1" dirty="0"/>
              <a:t> ) x K x P</a:t>
            </a:r>
          </a:p>
          <a:p>
            <a:endParaRPr lang="es-ES" dirty="0"/>
          </a:p>
          <a:p>
            <a:r>
              <a:rPr lang="es-ES" dirty="0" smtClean="0"/>
              <a:t>Siendo: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/>
              <a:t>C</a:t>
            </a:r>
            <a:r>
              <a:rPr lang="es-ES" sz="1600" b="1" dirty="0" err="1"/>
              <a:t>act</a:t>
            </a:r>
            <a:r>
              <a:rPr lang="es-ES" dirty="0"/>
              <a:t> – Lectura actual del contador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/>
              <a:t>C</a:t>
            </a:r>
            <a:r>
              <a:rPr lang="es-ES" sz="1600" b="1" dirty="0" err="1"/>
              <a:t>ant</a:t>
            </a:r>
            <a:r>
              <a:rPr lang="es-ES" sz="1600" dirty="0"/>
              <a:t> </a:t>
            </a:r>
            <a:r>
              <a:rPr lang="es-ES" dirty="0"/>
              <a:t>– Lectura del contador al inicio del periodo de facturación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K</a:t>
            </a:r>
            <a:r>
              <a:rPr lang="es-ES" dirty="0"/>
              <a:t> – Factor de </a:t>
            </a:r>
            <a:r>
              <a:rPr lang="es-ES" dirty="0" smtClean="0"/>
              <a:t>conversión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 </a:t>
            </a:r>
            <a:r>
              <a:rPr lang="es-ES" dirty="0"/>
              <a:t>– Precio de cada unidad consumida de calefacción</a:t>
            </a:r>
          </a:p>
          <a:p>
            <a:endParaRPr lang="es-ES" dirty="0"/>
          </a:p>
          <a:p>
            <a:r>
              <a:rPr lang="es-ES" dirty="0"/>
              <a:t>El precio (P) de la unidad de calefacción es único para todo el </a:t>
            </a:r>
            <a:r>
              <a:rPr lang="es-ES" dirty="0" smtClean="0"/>
              <a:t>edificio</a:t>
            </a:r>
            <a:endParaRPr lang="es-ES" dirty="0"/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076056" y="1916833"/>
            <a:ext cx="3816424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/>
              <a:t>Ejemplo: Gastos </a:t>
            </a:r>
            <a:r>
              <a:rPr lang="es-ES" sz="1600" dirty="0"/>
              <a:t>para la comunidad:</a:t>
            </a:r>
          </a:p>
          <a:p>
            <a:endParaRPr lang="es-ES" sz="1600" dirty="0"/>
          </a:p>
          <a:p>
            <a:r>
              <a:rPr lang="es-ES" sz="1400" dirty="0"/>
              <a:t>Combustible:	</a:t>
            </a:r>
            <a:r>
              <a:rPr lang="es-ES" sz="1400" dirty="0" smtClean="0"/>
              <a:t>                  10.000 </a:t>
            </a:r>
            <a:r>
              <a:rPr lang="es-ES" sz="1400" dirty="0"/>
              <a:t>€</a:t>
            </a:r>
          </a:p>
          <a:p>
            <a:r>
              <a:rPr lang="es-ES" sz="1400" dirty="0"/>
              <a:t>Electricidad:	</a:t>
            </a:r>
            <a:r>
              <a:rPr lang="es-ES" sz="1400" dirty="0" smtClean="0"/>
              <a:t>		300 </a:t>
            </a:r>
            <a:r>
              <a:rPr lang="es-ES" sz="1400" dirty="0"/>
              <a:t>€</a:t>
            </a:r>
          </a:p>
          <a:p>
            <a:r>
              <a:rPr lang="es-ES" sz="1400" dirty="0"/>
              <a:t>Mantenimiento: </a:t>
            </a:r>
            <a:r>
              <a:rPr lang="es-ES" sz="1400" dirty="0" smtClean="0"/>
              <a:t>		500 </a:t>
            </a:r>
            <a:r>
              <a:rPr lang="es-ES" sz="1400" dirty="0"/>
              <a:t>€</a:t>
            </a:r>
          </a:p>
          <a:p>
            <a:r>
              <a:rPr lang="es-ES" sz="1400" dirty="0"/>
              <a:t>TOTAL	</a:t>
            </a:r>
            <a:r>
              <a:rPr lang="es-ES" sz="1400" dirty="0" smtClean="0"/>
              <a:t>	                  10.800 </a:t>
            </a:r>
            <a:r>
              <a:rPr lang="es-ES" sz="1400" dirty="0"/>
              <a:t>€</a:t>
            </a:r>
          </a:p>
          <a:p>
            <a:endParaRPr lang="es-ES" sz="1600" dirty="0"/>
          </a:p>
          <a:p>
            <a:r>
              <a:rPr lang="es-ES" sz="1400" dirty="0"/>
              <a:t>Los </a:t>
            </a:r>
            <a:r>
              <a:rPr lang="es-ES" sz="1400" b="1" dirty="0"/>
              <a:t>gastos fijos</a:t>
            </a:r>
            <a:r>
              <a:rPr lang="es-ES" sz="1400" dirty="0"/>
              <a:t> (30% de 10.800 €) de la instalación se reparten por coeficiente a cada vecino. </a:t>
            </a:r>
          </a:p>
          <a:p>
            <a:r>
              <a:rPr lang="es-ES" sz="1400" dirty="0"/>
              <a:t>Los </a:t>
            </a:r>
            <a:r>
              <a:rPr lang="es-ES" sz="1400" b="1" dirty="0"/>
              <a:t>gastos variab</a:t>
            </a:r>
            <a:r>
              <a:rPr lang="es-ES" sz="1400" dirty="0"/>
              <a:t>les (70% de 10.800 €, es decir 7.560 €) se repartirán en base al consumo real, siendo éste la suma de los consumos medidos los contadores. Si por ejemplo, el consumo </a:t>
            </a:r>
            <a:r>
              <a:rPr lang="es-ES" sz="1400" dirty="0" smtClean="0"/>
              <a:t>son 20.000 unidades, </a:t>
            </a:r>
            <a:r>
              <a:rPr lang="es-ES" sz="1400" dirty="0"/>
              <a:t>entonces:</a:t>
            </a:r>
          </a:p>
          <a:p>
            <a:endParaRPr lang="es-ES" sz="1600" dirty="0"/>
          </a:p>
          <a:p>
            <a:r>
              <a:rPr lang="es-ES" sz="1600" b="1" dirty="0"/>
              <a:t>P </a:t>
            </a:r>
            <a:r>
              <a:rPr lang="es-ES" sz="1600" dirty="0"/>
              <a:t> </a:t>
            </a:r>
            <a:r>
              <a:rPr lang="es-ES" sz="1600" dirty="0" smtClean="0"/>
              <a:t>= 7.560 €/20.000 = </a:t>
            </a:r>
            <a:r>
              <a:rPr lang="es-ES" sz="1600" b="1" dirty="0" smtClean="0"/>
              <a:t>0,378 €/ unidad</a:t>
            </a:r>
            <a:endParaRPr lang="es-ES" sz="1600" b="1" dirty="0"/>
          </a:p>
          <a:p>
            <a:endParaRPr lang="es-ES" sz="1600" dirty="0"/>
          </a:p>
        </p:txBody>
      </p:sp>
      <p:grpSp>
        <p:nvGrpSpPr>
          <p:cNvPr id="6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861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926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+mj-lt"/>
                <a:ea typeface="Tahoma" pitchFamily="34" charset="0"/>
                <a:cs typeface="Tahoma" pitchFamily="34" charset="0"/>
              </a:rPr>
              <a:t>El esquema </a:t>
            </a:r>
            <a:r>
              <a:rPr lang="es-ES" sz="2800" b="1" dirty="0" smtClean="0">
                <a:latin typeface="+mj-lt"/>
                <a:ea typeface="Tahoma" pitchFamily="34" charset="0"/>
                <a:cs typeface="Tahoma" pitchFamily="34" charset="0"/>
              </a:rPr>
              <a:t>general de verificación AENOR- CEIS</a:t>
            </a:r>
            <a:endParaRPr lang="es-E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899592" y="1340768"/>
            <a:ext cx="7272808" cy="0"/>
          </a:xfrm>
          <a:prstGeom prst="line">
            <a:avLst/>
          </a:prstGeom>
          <a:ln w="12700">
            <a:solidFill>
              <a:srgbClr val="5781A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774901426"/>
              </p:ext>
            </p:extLst>
          </p:nvPr>
        </p:nvGraphicFramePr>
        <p:xfrm>
          <a:off x="683568" y="1359932"/>
          <a:ext cx="7632848" cy="458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04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284538"/>
            <a:ext cx="7704137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endParaRPr lang="es-E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237747" y="6094454"/>
            <a:ext cx="1869306" cy="639661"/>
            <a:chOff x="6807150" y="6024688"/>
            <a:chExt cx="1869306" cy="639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50" y="6045224"/>
              <a:ext cx="13652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4688"/>
              <a:ext cx="504056" cy="6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910352" y="1523827"/>
            <a:ext cx="98269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841"/>
            <a:ext cx="7632898" cy="58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3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561</Words>
  <Application>Microsoft Office PowerPoint</Application>
  <PresentationFormat>Presentación en pantalla (4:3)</PresentationFormat>
  <Paragraphs>105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Tema de Office</vt:lpstr>
      <vt:lpstr>1_Diseño personalizado</vt:lpstr>
      <vt:lpstr>Diseño personalizado</vt:lpstr>
      <vt:lpstr>   </vt:lpstr>
      <vt:lpstr>   </vt:lpstr>
      <vt:lpstr>   </vt:lpstr>
      <vt:lpstr>   </vt:lpstr>
      <vt:lpstr>   </vt:lpstr>
      <vt:lpstr>EL FACTOR DE CORRECCIÓN K</vt:lpstr>
      <vt:lpstr> CÓMO SE REPARTE EL COSTE DE LA CALEFACCIÓN ENTRE LAS VIVIENDAS?  </vt:lpstr>
      <vt:lpstr>Presentación de PowerPoint</vt:lpstr>
      <vt:lpstr>   </vt:lpstr>
      <vt:lpstr>CARACTERÍSTICAS DE LAS EVALUACIONES AENOR</vt:lpstr>
      <vt:lpstr>   </vt:lpstr>
      <vt:lpstr>   </vt:lpstr>
    </vt:vector>
  </TitlesOfParts>
  <Company>Feria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Nuria Ochagavía</dc:creator>
  <cp:lastModifiedBy>Federico Muñoz Sánchez</cp:lastModifiedBy>
  <cp:revision>20</cp:revision>
  <dcterms:created xsi:type="dcterms:W3CDTF">2012-12-03T08:46:06Z</dcterms:created>
  <dcterms:modified xsi:type="dcterms:W3CDTF">2015-02-09T13:32:02Z</dcterms:modified>
</cp:coreProperties>
</file>