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72" r:id="rId6"/>
    <p:sldId id="261" r:id="rId7"/>
    <p:sldId id="263" r:id="rId8"/>
    <p:sldId id="264" r:id="rId9"/>
    <p:sldId id="266" r:id="rId10"/>
    <p:sldId id="265" r:id="rId11"/>
    <p:sldId id="267" r:id="rId12"/>
    <p:sldId id="271" r:id="rId13"/>
    <p:sldId id="270" r:id="rId14"/>
    <p:sldId id="268" r:id="rId15"/>
    <p:sldId id="258" r:id="rId16"/>
  </p:sldIdLst>
  <p:sldSz cx="9144000" cy="6858000" type="screen4x3"/>
  <p:notesSz cx="7099300" cy="102346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AC9"/>
    <a:srgbClr val="174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1" autoAdjust="0"/>
    <p:restoredTop sz="94383" autoAdjust="0"/>
  </p:normalViewPr>
  <p:slideViewPr>
    <p:cSldViewPr snapToGrid="0" snapToObjects="1" showGuides="1">
      <p:cViewPr>
        <p:scale>
          <a:sx n="100" d="100"/>
          <a:sy n="100" d="100"/>
        </p:scale>
        <p:origin x="-45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 userDrawn="1"/>
        </p:nvGrpSpPr>
        <p:grpSpPr>
          <a:xfrm>
            <a:off x="0" y="0"/>
            <a:ext cx="9144000" cy="6858004"/>
            <a:chOff x="0" y="0"/>
            <a:chExt cx="9144000" cy="6858004"/>
          </a:xfrm>
        </p:grpSpPr>
        <p:sp>
          <p:nvSpPr>
            <p:cNvPr id="9" name="8 Rectángulo"/>
            <p:cNvSpPr/>
            <p:nvPr userDrawn="1"/>
          </p:nvSpPr>
          <p:spPr>
            <a:xfrm>
              <a:off x="0" y="0"/>
              <a:ext cx="9144000" cy="6858004"/>
            </a:xfrm>
            <a:prstGeom prst="rect">
              <a:avLst/>
            </a:prstGeom>
            <a:gradFill flip="none" rotWithShape="1">
              <a:gsLst>
                <a:gs pos="14000">
                  <a:srgbClr val="FFFFFF"/>
                </a:gs>
                <a:gs pos="0">
                  <a:schemeClr val="bg1"/>
                </a:gs>
                <a:gs pos="87000">
                  <a:schemeClr val="bg1"/>
                </a:gs>
                <a:gs pos="80000">
                  <a:srgbClr val="47BAC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7" name="Freeform 6"/>
            <p:cNvSpPr/>
            <p:nvPr userDrawn="1"/>
          </p:nvSpPr>
          <p:spPr>
            <a:xfrm>
              <a:off x="0" y="939567"/>
              <a:ext cx="4303967" cy="4979887"/>
            </a:xfrm>
            <a:custGeom>
              <a:avLst/>
              <a:gdLst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5" fmla="*/ 10391 w 5552210"/>
                <a:gd name="connsiteY5" fmla="*/ 0 h 7602682"/>
                <a:gd name="connsiteX0" fmla="*/ 10391 w 5552210"/>
                <a:gd name="connsiteY0" fmla="*/ 0 h 6889173"/>
                <a:gd name="connsiteX1" fmla="*/ 72736 w 5552210"/>
                <a:gd name="connsiteY1" fmla="*/ 51955 h 6889173"/>
                <a:gd name="connsiteX2" fmla="*/ 3574473 w 5552210"/>
                <a:gd name="connsiteY2" fmla="*/ 2545773 h 6889173"/>
                <a:gd name="connsiteX3" fmla="*/ 4956464 w 5552210"/>
                <a:gd name="connsiteY3" fmla="*/ 6878782 h 6889173"/>
                <a:gd name="connsiteX4" fmla="*/ 0 w 5552210"/>
                <a:gd name="connsiteY4" fmla="*/ 6889173 h 6889173"/>
                <a:gd name="connsiteX5" fmla="*/ 10391 w 5552210"/>
                <a:gd name="connsiteY5" fmla="*/ 0 h 6889173"/>
                <a:gd name="connsiteX0" fmla="*/ 10391 w 4968587"/>
                <a:gd name="connsiteY0" fmla="*/ 0 h 6889173"/>
                <a:gd name="connsiteX1" fmla="*/ 72736 w 4968587"/>
                <a:gd name="connsiteY1" fmla="*/ 51955 h 6889173"/>
                <a:gd name="connsiteX2" fmla="*/ 4956464 w 4968587"/>
                <a:gd name="connsiteY2" fmla="*/ 6878782 h 6889173"/>
                <a:gd name="connsiteX3" fmla="*/ 0 w 4968587"/>
                <a:gd name="connsiteY3" fmla="*/ 6889173 h 6889173"/>
                <a:gd name="connsiteX4" fmla="*/ 10391 w 4968587"/>
                <a:gd name="connsiteY4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6464" h="6889173">
                  <a:moveTo>
                    <a:pt x="10391" y="0"/>
                  </a:moveTo>
                  <a:cubicBezTo>
                    <a:pt x="3352800" y="1236518"/>
                    <a:pt x="4426528" y="4305300"/>
                    <a:pt x="4956464" y="6878782"/>
                  </a:cubicBezTo>
                  <a:lnTo>
                    <a:pt x="0" y="6889173"/>
                  </a:lnTo>
                  <a:cubicBezTo>
                    <a:pt x="3464" y="4592782"/>
                    <a:pt x="6927" y="2296391"/>
                    <a:pt x="103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pic>
          <p:nvPicPr>
            <p:cNvPr id="11" name="10 Imagen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565" y="6019225"/>
              <a:ext cx="1198588" cy="512286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0" t="10330" r="9313"/>
            <a:stretch/>
          </p:blipFill>
          <p:spPr>
            <a:xfrm>
              <a:off x="6920918" y="5919455"/>
              <a:ext cx="914400" cy="711826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9055" y="5919455"/>
              <a:ext cx="979333" cy="711826"/>
            </a:xfrm>
            <a:prstGeom prst="rect">
              <a:avLst/>
            </a:prstGeom>
          </p:spPr>
        </p:pic>
        <p:pic>
          <p:nvPicPr>
            <p:cNvPr id="14" name="13 Imagen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967" y="5973546"/>
              <a:ext cx="1147818" cy="54177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 userDrawn="1"/>
          </p:nvSpPr>
          <p:spPr>
            <a:xfrm>
              <a:off x="5946736" y="6615343"/>
              <a:ext cx="29498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700" b="1" dirty="0" smtClean="0">
                  <a:solidFill>
                    <a:srgbClr val="C00000"/>
                  </a:solidFill>
                </a:rPr>
                <a:t>www.atecyr.org                     www.fenercom.com                www.madrid.org</a:t>
              </a:r>
              <a:endParaRPr lang="es-ES_tradnl" sz="700" b="1" dirty="0">
                <a:solidFill>
                  <a:srgbClr val="C00000"/>
                </a:solidFill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 userDrawn="1"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84" y="2776117"/>
              <a:ext cx="3062400" cy="1850995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9 Rectángulo"/>
          <p:cNvSpPr/>
          <p:nvPr userDrawn="1"/>
        </p:nvSpPr>
        <p:spPr>
          <a:xfrm>
            <a:off x="1219200" y="706642"/>
            <a:ext cx="7877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kern="1200" dirty="0" smtClean="0">
                <a:solidFill>
                  <a:srgbClr val="47BAC9"/>
                </a:solidFill>
                <a:effectLst/>
                <a:latin typeface="+mn-lt"/>
                <a:ea typeface="+mn-ea"/>
                <a:cs typeface="+mn-cs"/>
              </a:rPr>
              <a:t>XIII CONGRESO IBERO-AMERICANO DE CLIMATIZACIÓN Y REFRIGERACIÓN</a:t>
            </a:r>
          </a:p>
        </p:txBody>
      </p:sp>
      <p:cxnSp>
        <p:nvCxnSpPr>
          <p:cNvPr id="17" name="16 Conector recto"/>
          <p:cNvCxnSpPr/>
          <p:nvPr userDrawn="1"/>
        </p:nvCxnSpPr>
        <p:spPr>
          <a:xfrm>
            <a:off x="1381125" y="1426128"/>
            <a:ext cx="75572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 userDrawn="1"/>
        </p:nvSpPr>
        <p:spPr>
          <a:xfrm>
            <a:off x="1381126" y="1544182"/>
            <a:ext cx="7602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kern="1200" dirty="0" smtClean="0">
                <a:solidFill>
                  <a:srgbClr val="17474D"/>
                </a:solidFill>
                <a:effectLst/>
                <a:latin typeface="+mn-lt"/>
                <a:ea typeface="+mn-ea"/>
                <a:cs typeface="+mn-cs"/>
              </a:rPr>
              <a:t>LA COOPERACIÓN: DOS CONTINENTES, UNA SOLA VISIÓN</a:t>
            </a:r>
          </a:p>
        </p:txBody>
      </p:sp>
    </p:spTree>
    <p:extLst>
      <p:ext uri="{BB962C8B-B14F-4D97-AF65-F5344CB8AC3E}">
        <p14:creationId xmlns:p14="http://schemas.microsoft.com/office/powerpoint/2010/main" val="190252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02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67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 userDrawn="1"/>
        </p:nvGrpSpPr>
        <p:grpSpPr>
          <a:xfrm>
            <a:off x="-28663" y="176169"/>
            <a:ext cx="9172663" cy="6681831"/>
            <a:chOff x="-28663" y="176169"/>
            <a:chExt cx="9172663" cy="6681831"/>
          </a:xfrm>
        </p:grpSpPr>
        <p:sp>
          <p:nvSpPr>
            <p:cNvPr id="21" name="20 Rectángulo"/>
            <p:cNvSpPr/>
            <p:nvPr userDrawn="1"/>
          </p:nvSpPr>
          <p:spPr>
            <a:xfrm>
              <a:off x="0" y="1274592"/>
              <a:ext cx="457200" cy="5583407"/>
            </a:xfrm>
            <a:prstGeom prst="rect">
              <a:avLst/>
            </a:prstGeom>
            <a:gradFill flip="none" rotWithShape="1">
              <a:gsLst>
                <a:gs pos="14000">
                  <a:srgbClr val="FFFFFF"/>
                </a:gs>
                <a:gs pos="0">
                  <a:schemeClr val="bg1"/>
                </a:gs>
                <a:gs pos="87000">
                  <a:schemeClr val="bg1"/>
                </a:gs>
                <a:gs pos="80000">
                  <a:srgbClr val="47BAC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cxnSp>
          <p:nvCxnSpPr>
            <p:cNvPr id="24" name="23 Conector recto"/>
            <p:cNvCxnSpPr/>
            <p:nvPr userDrawn="1"/>
          </p:nvCxnSpPr>
          <p:spPr>
            <a:xfrm>
              <a:off x="7197754" y="6152890"/>
              <a:ext cx="1946246" cy="0"/>
            </a:xfrm>
            <a:prstGeom prst="line">
              <a:avLst/>
            </a:prstGeom>
            <a:ln w="984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 userDrawn="1"/>
          </p:nvCxnSpPr>
          <p:spPr>
            <a:xfrm>
              <a:off x="-28663" y="6152890"/>
              <a:ext cx="7197754" cy="0"/>
            </a:xfrm>
            <a:prstGeom prst="line">
              <a:avLst/>
            </a:prstGeom>
            <a:ln w="98425">
              <a:solidFill>
                <a:srgbClr val="1747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6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3" y="176169"/>
              <a:ext cx="1284844" cy="776593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Rectángulo"/>
            <p:cNvSpPr/>
            <p:nvPr userDrawn="1"/>
          </p:nvSpPr>
          <p:spPr>
            <a:xfrm>
              <a:off x="0" y="6222315"/>
              <a:ext cx="7197754" cy="635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 smtClean="0">
                  <a:solidFill>
                    <a:srgbClr val="17474D"/>
                  </a:solidFill>
                  <a:effectLst/>
                  <a:latin typeface="+mn-lt"/>
                  <a:ea typeface="+mn-ea"/>
                  <a:cs typeface="+mn-cs"/>
                </a:rPr>
                <a:t>XIII CONGRESO IBERO-AMERICANO DE CLIMATIZACIÓN Y REFRIGERACIÓN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74593"/>
            <a:ext cx="8229600" cy="4525963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901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 userDrawn="1"/>
        </p:nvGrpSpPr>
        <p:grpSpPr>
          <a:xfrm>
            <a:off x="-28663" y="0"/>
            <a:ext cx="9172663" cy="6858000"/>
            <a:chOff x="-28663" y="0"/>
            <a:chExt cx="9172663" cy="6858000"/>
          </a:xfrm>
        </p:grpSpPr>
        <p:sp>
          <p:nvSpPr>
            <p:cNvPr id="26" name="25 Rectángulo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14000">
                  <a:srgbClr val="FFFFFF"/>
                </a:gs>
                <a:gs pos="0">
                  <a:schemeClr val="bg1"/>
                </a:gs>
                <a:gs pos="87000">
                  <a:schemeClr val="bg1"/>
                </a:gs>
                <a:gs pos="80000">
                  <a:srgbClr val="47BAC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3" name="Freeform 6"/>
            <p:cNvSpPr/>
            <p:nvPr userDrawn="1"/>
          </p:nvSpPr>
          <p:spPr>
            <a:xfrm>
              <a:off x="0" y="0"/>
              <a:ext cx="2457973" cy="6551801"/>
            </a:xfrm>
            <a:custGeom>
              <a:avLst/>
              <a:gdLst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5" fmla="*/ 10391 w 5552210"/>
                <a:gd name="connsiteY5" fmla="*/ 0 h 7602682"/>
                <a:gd name="connsiteX0" fmla="*/ 10391 w 5552210"/>
                <a:gd name="connsiteY0" fmla="*/ 0 h 6889173"/>
                <a:gd name="connsiteX1" fmla="*/ 72736 w 5552210"/>
                <a:gd name="connsiteY1" fmla="*/ 51955 h 6889173"/>
                <a:gd name="connsiteX2" fmla="*/ 3574473 w 5552210"/>
                <a:gd name="connsiteY2" fmla="*/ 2545773 h 6889173"/>
                <a:gd name="connsiteX3" fmla="*/ 4956464 w 5552210"/>
                <a:gd name="connsiteY3" fmla="*/ 6878782 h 6889173"/>
                <a:gd name="connsiteX4" fmla="*/ 0 w 5552210"/>
                <a:gd name="connsiteY4" fmla="*/ 6889173 h 6889173"/>
                <a:gd name="connsiteX5" fmla="*/ 10391 w 5552210"/>
                <a:gd name="connsiteY5" fmla="*/ 0 h 6889173"/>
                <a:gd name="connsiteX0" fmla="*/ 10391 w 4968587"/>
                <a:gd name="connsiteY0" fmla="*/ 0 h 6889173"/>
                <a:gd name="connsiteX1" fmla="*/ 72736 w 4968587"/>
                <a:gd name="connsiteY1" fmla="*/ 51955 h 6889173"/>
                <a:gd name="connsiteX2" fmla="*/ 4956464 w 4968587"/>
                <a:gd name="connsiteY2" fmla="*/ 6878782 h 6889173"/>
                <a:gd name="connsiteX3" fmla="*/ 0 w 4968587"/>
                <a:gd name="connsiteY3" fmla="*/ 6889173 h 6889173"/>
                <a:gd name="connsiteX4" fmla="*/ 10391 w 4968587"/>
                <a:gd name="connsiteY4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6464" h="6889173">
                  <a:moveTo>
                    <a:pt x="10391" y="0"/>
                  </a:moveTo>
                  <a:cubicBezTo>
                    <a:pt x="3352800" y="1236518"/>
                    <a:pt x="4426528" y="4305300"/>
                    <a:pt x="4956464" y="6878782"/>
                  </a:cubicBezTo>
                  <a:lnTo>
                    <a:pt x="0" y="6889173"/>
                  </a:lnTo>
                  <a:cubicBezTo>
                    <a:pt x="3464" y="4592782"/>
                    <a:pt x="6927" y="2296391"/>
                    <a:pt x="103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1" name="20 Rectángulo"/>
            <p:cNvSpPr/>
            <p:nvPr userDrawn="1"/>
          </p:nvSpPr>
          <p:spPr>
            <a:xfrm>
              <a:off x="0" y="6222315"/>
              <a:ext cx="7197754" cy="635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 smtClean="0">
                  <a:solidFill>
                    <a:srgbClr val="17474D"/>
                  </a:solidFill>
                  <a:effectLst/>
                  <a:latin typeface="+mn-lt"/>
                  <a:ea typeface="+mn-ea"/>
                  <a:cs typeface="+mn-cs"/>
                </a:rPr>
                <a:t>XIII CONGRESO IBERO-AMERICANO DE CLIMATIZACIÓN Y REFRIGERACIÓN</a:t>
              </a:r>
            </a:p>
          </p:txBody>
        </p:sp>
        <p:cxnSp>
          <p:nvCxnSpPr>
            <p:cNvPr id="12" name="11 Conector recto"/>
            <p:cNvCxnSpPr/>
            <p:nvPr userDrawn="1"/>
          </p:nvCxnSpPr>
          <p:spPr>
            <a:xfrm>
              <a:off x="7197754" y="6152890"/>
              <a:ext cx="1946246" cy="0"/>
            </a:xfrm>
            <a:prstGeom prst="line">
              <a:avLst/>
            </a:prstGeom>
            <a:ln w="984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 userDrawn="1"/>
          </p:nvCxnSpPr>
          <p:spPr>
            <a:xfrm>
              <a:off x="-28663" y="6152890"/>
              <a:ext cx="7197754" cy="0"/>
            </a:xfrm>
            <a:prstGeom prst="line">
              <a:avLst/>
            </a:prstGeom>
            <a:ln w="98425">
              <a:solidFill>
                <a:srgbClr val="1747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6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3" y="176169"/>
              <a:ext cx="1284844" cy="776593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8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03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73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35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06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83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63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4BF7-4FB4-0943-9410-02330A92C599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36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63013" y="2777201"/>
            <a:ext cx="4643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ES_tradnl" sz="2800" b="1" dirty="0" smtClean="0">
                <a:solidFill>
                  <a:srgbClr val="17474D"/>
                </a:solidFill>
                <a:latin typeface="Trebuchet MS" charset="0"/>
              </a:rPr>
              <a:t>Programa de Simulación Energética GEC©</a:t>
            </a:r>
            <a:endParaRPr lang="es-ES_tradnl" sz="2800" b="1" dirty="0">
              <a:solidFill>
                <a:srgbClr val="17474D"/>
              </a:solidFill>
              <a:latin typeface="Trebuchet MS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327863" y="3548062"/>
            <a:ext cx="4113737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chemeClr val="folHlink"/>
              </a:buClr>
              <a:buFont typeface="Wingdings" charset="0"/>
              <a:buNone/>
            </a:pPr>
            <a:r>
              <a:rPr lang="es-ES" sz="2000" b="1" dirty="0" err="1" smtClean="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Ph</a:t>
            </a:r>
            <a:r>
              <a:rPr lang="es-ES" sz="2000" b="1" dirty="0" smtClean="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. D. Miguel Zamora García</a:t>
            </a:r>
            <a:endParaRPr lang="es-ES" sz="2000" b="1" dirty="0">
              <a:solidFill>
                <a:schemeClr val="bg1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9600" y="5943600"/>
            <a:ext cx="23780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/>
              <a:t>Logo de la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/>
              <a:t>empresa/entidad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6" y="5648325"/>
            <a:ext cx="2044647" cy="10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608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4</a:t>
            </a:r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. Modelado de instalaciones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6750" y="1476000"/>
            <a:ext cx="8239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4.3. Sistemas </a:t>
            </a:r>
            <a:r>
              <a:rPr lang="es-ES_tradnl" dirty="0" err="1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hidrónicos</a:t>
            </a:r>
            <a:r>
              <a:rPr lang="es-ES_tradnl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a cuatro tubos</a:t>
            </a:r>
          </a:p>
          <a:p>
            <a:endParaRPr lang="es-ES_tradnl" dirty="0" smtClean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s-ES" dirty="0" smtClean="0"/>
              <a:t>Simulación de sistemas de climatización por agua con 2 colectores de impulsión y 2 de retorno</a:t>
            </a:r>
          </a:p>
          <a:p>
            <a:r>
              <a:rPr lang="es-ES" dirty="0" smtClean="0"/>
              <a:t>Producción simultánea de agua fría y caliente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11" y="3343275"/>
            <a:ext cx="5433948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872334" y="5781676"/>
            <a:ext cx="3605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Sistema de climatización </a:t>
            </a:r>
            <a:r>
              <a:rPr lang="es-ES" sz="1100" dirty="0" err="1" smtClean="0"/>
              <a:t>hidrónico</a:t>
            </a:r>
            <a:r>
              <a:rPr lang="es-ES" sz="1100" dirty="0" smtClean="0"/>
              <a:t> de  4 tubos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8386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71" y="1954493"/>
            <a:ext cx="3828527" cy="309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608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4</a:t>
            </a:r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. Modelado de instalaciones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6750" y="1476000"/>
            <a:ext cx="8239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4.4. Sistema de agua caliente sanitaria (ACS)</a:t>
            </a:r>
          </a:p>
          <a:p>
            <a:endParaRPr lang="es-ES" dirty="0" smtClean="0"/>
          </a:p>
          <a:p>
            <a:r>
              <a:rPr lang="es-ES" u="sng" dirty="0" smtClean="0"/>
              <a:t>Sistema de ACS consta 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Depósito de acumulación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Placas solares (producción)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Bomba de calor (producción)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Caldera (apoyo)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Conexión a la red (suministro de agua)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  <a:p>
            <a:r>
              <a:rPr lang="es-ES" u="sng" dirty="0" smtClean="0"/>
              <a:t>Demanda de ACS:</a:t>
            </a:r>
          </a:p>
          <a:p>
            <a:r>
              <a:rPr lang="es-ES" dirty="0" smtClean="0"/>
              <a:t>Se define el perfil de demanda: Temperatura </a:t>
            </a:r>
          </a:p>
          <a:p>
            <a:r>
              <a:rPr lang="es-ES" dirty="0" smtClean="0"/>
              <a:t>de impulsión y caudal a lo largo del año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06929" y="5266840"/>
            <a:ext cx="3605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Sistema de agua caliente sanitaria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5908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608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5. Resultados de simulación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6750" y="1543050"/>
            <a:ext cx="8239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GEC© Genera un informe de resultados: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Cómputo anual de consumos eléctricos y de combustible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Descripción de todos los elementos que componen el edificio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Descripción de los sistemas de climatización empleados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 smtClean="0"/>
          </a:p>
          <a:p>
            <a:r>
              <a:rPr lang="es-ES" u="sng" dirty="0" smtClean="0"/>
              <a:t>Otras funciones: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Datos instantáneos de todas las variables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Análisis económico</a:t>
            </a: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endParaRPr lang="es-ES" dirty="0" smtClean="0"/>
          </a:p>
        </p:txBody>
      </p:sp>
      <p:pic>
        <p:nvPicPr>
          <p:cNvPr id="3074" name="Picture 2" descr="Z:\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56" y="4274965"/>
            <a:ext cx="2605087" cy="15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80" y="4205425"/>
            <a:ext cx="2575896" cy="16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181658" y="5771270"/>
            <a:ext cx="2552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Evolución de la Temperatura interior</a:t>
            </a:r>
            <a:endParaRPr lang="en-GB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125192" y="5768411"/>
            <a:ext cx="275687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Consumo eléctrico bomba de calor </a:t>
            </a:r>
            <a:endParaRPr lang="en-GB" sz="11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" y="4274965"/>
            <a:ext cx="1952625" cy="13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81320" y="5771270"/>
            <a:ext cx="2552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Consumos energéticos anuales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55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608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6</a:t>
            </a:r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. Casos de estudio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6750" y="1528762"/>
            <a:ext cx="8239125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u="sng" dirty="0" smtClean="0"/>
              <a:t>Estudios realizados en GEC©:</a:t>
            </a:r>
            <a:endParaRPr lang="es-ES" sz="1050" dirty="0" smtClean="0"/>
          </a:p>
          <a:p>
            <a:pPr marL="284400"/>
            <a:endParaRPr lang="es-ES" sz="1050" dirty="0"/>
          </a:p>
          <a:p>
            <a:pPr marL="171450" indent="-171450">
              <a:buFont typeface="Arial" pitchFamily="34" charset="0"/>
              <a:buChar char="•"/>
            </a:pPr>
            <a:r>
              <a:rPr lang="es-ES" sz="1050" dirty="0" smtClean="0"/>
              <a:t>MOLERO </a:t>
            </a:r>
            <a:r>
              <a:rPr lang="es-ES" sz="1050" dirty="0"/>
              <a:t>N., ZAMORA M. (2011). </a:t>
            </a:r>
            <a:r>
              <a:rPr lang="es-ES" sz="1050" i="1" dirty="0"/>
              <a:t>Cuantificación del ahorro energético de diferentes opcionales y estrategias de control en equipos autónomos mediante la simulación en GEC</a:t>
            </a:r>
            <a:r>
              <a:rPr lang="es-ES" sz="1050" i="1" baseline="30000" dirty="0"/>
              <a:t>©</a:t>
            </a:r>
            <a:r>
              <a:rPr lang="es-ES" sz="1050" i="1" dirty="0"/>
              <a:t>. </a:t>
            </a:r>
            <a:r>
              <a:rPr lang="es-ES" sz="1050" dirty="0"/>
              <a:t>Libro de Actas I Congreso Climatización Eficiente </a:t>
            </a:r>
            <a:r>
              <a:rPr lang="es-ES" sz="1050" cap="all" dirty="0"/>
              <a:t>Clima</a:t>
            </a:r>
            <a:r>
              <a:rPr lang="es-ES" sz="1050" dirty="0"/>
              <a:t>+ 2011. ISBN: 978-84-614-7043-3. Depósito Legal: M-6260-2011</a:t>
            </a:r>
          </a:p>
          <a:p>
            <a:pPr marL="171450" indent="-171450">
              <a:buFont typeface="Arial" pitchFamily="34" charset="0"/>
              <a:buChar char="•"/>
            </a:pPr>
            <a:endParaRPr lang="es-ES" sz="1050" dirty="0" smtClean="0"/>
          </a:p>
          <a:p>
            <a:endParaRPr lang="es-ES" sz="105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s-ES" sz="1050" dirty="0" smtClean="0"/>
              <a:t>ZAMORA </a:t>
            </a:r>
            <a:r>
              <a:rPr lang="es-ES" sz="1050" dirty="0"/>
              <a:t>M., MOLERO N. (2011). </a:t>
            </a:r>
            <a:r>
              <a:rPr lang="es-ES" sz="1050" i="1" dirty="0"/>
              <a:t>Simulación energética aplicada al estudio de sustitución de sistemas de climatización</a:t>
            </a:r>
            <a:r>
              <a:rPr lang="es-ES" sz="1050" dirty="0"/>
              <a:t>. Libro de Comunicaciones del </a:t>
            </a:r>
            <a:r>
              <a:rPr lang="es-ES" sz="1050" cap="all" dirty="0"/>
              <a:t>I Congreso de Servicios Energéticos</a:t>
            </a:r>
            <a:r>
              <a:rPr lang="es-ES" sz="1050" dirty="0"/>
              <a:t>. Mayo 2011. Ed. El Instalador. ISBN: </a:t>
            </a:r>
            <a:r>
              <a:rPr lang="es-ES" sz="1050" dirty="0" smtClean="0"/>
              <a:t>978-84-86313-10-4</a:t>
            </a:r>
          </a:p>
          <a:p>
            <a:pPr marL="171450" indent="-171450">
              <a:buFont typeface="Arial" pitchFamily="34" charset="0"/>
              <a:buChar char="•"/>
            </a:pPr>
            <a:endParaRPr lang="es-ES" sz="1050" dirty="0"/>
          </a:p>
          <a:p>
            <a:pPr marL="171450" indent="-171450">
              <a:buFont typeface="Arial" pitchFamily="34" charset="0"/>
              <a:buChar char="•"/>
            </a:pPr>
            <a:r>
              <a:rPr lang="es-ES" sz="1050" dirty="0"/>
              <a:t>MOLERO N., ZAMORA M. (2012). </a:t>
            </a:r>
            <a:r>
              <a:rPr lang="es-ES" sz="1050" i="1" dirty="0"/>
              <a:t>Estrategias de ahorro en instalaciones centralizadas </a:t>
            </a:r>
            <a:r>
              <a:rPr lang="es-ES" sz="1050" i="1" dirty="0" err="1"/>
              <a:t>hidrónicas</a:t>
            </a:r>
            <a:r>
              <a:rPr lang="es-ES" sz="1050" i="1" dirty="0"/>
              <a:t>. Cuantificación y comparativa frente a otros posibles sistemas mediante simulación.</a:t>
            </a:r>
            <a:r>
              <a:rPr lang="es-ES" sz="1050" dirty="0"/>
              <a:t> II Volumen del Libro de actas del II Congreso de Servicios Energéticos. Madrid. Marzo 2012. ISBN: </a:t>
            </a:r>
            <a:r>
              <a:rPr lang="es-ES" sz="1050" dirty="0" smtClean="0"/>
              <a:t>978-84-86313-16-6</a:t>
            </a:r>
          </a:p>
          <a:p>
            <a:endParaRPr lang="es-ES" sz="105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s-ES" sz="1050" dirty="0"/>
              <a:t>Moral, R. (2013): Se analiza con GEC© 2.0 el ahorro obtenido en un hotel en la producción de ACS por utilización de bomba de calor con recuperación parcial en alta temperatura frente a caldera de gas. Resultados: La bomba de calor con recuperación parcial cubre prácticamente la totalidad de la demanda de ACS (98%) durante el modo de funcionamiento en frío (verano). Retorno de la inversión inferior al año.</a:t>
            </a:r>
          </a:p>
          <a:p>
            <a:pPr marL="171450" indent="-171450">
              <a:buFont typeface="Arial" pitchFamily="34" charset="0"/>
              <a:buChar char="•"/>
            </a:pPr>
            <a:endParaRPr lang="es-ES" sz="1050" dirty="0" smtClean="0"/>
          </a:p>
          <a:p>
            <a:endParaRPr lang="es-ES" sz="1050" dirty="0"/>
          </a:p>
          <a:p>
            <a:pPr marL="171450" indent="-171450">
              <a:buFont typeface="Arial" pitchFamily="34" charset="0"/>
              <a:buChar char="•"/>
            </a:pPr>
            <a:r>
              <a:rPr lang="es-ES" sz="1050" dirty="0"/>
              <a:t>ALBARRACÍN E., ZAMORA M. (2013). </a:t>
            </a:r>
            <a:r>
              <a:rPr lang="es-ES" sz="1050" i="1" dirty="0"/>
              <a:t>Free-cooling en climas de alta humeda</a:t>
            </a:r>
            <a:r>
              <a:rPr lang="es-ES" sz="1050" dirty="0"/>
              <a:t>d. III Congreso de Servicios Energéticos. Bilbao 2 y 3 de octubre de 2013. Ed. El Instalador. ISBN: 978-84-86-313-21-0</a:t>
            </a:r>
          </a:p>
          <a:p>
            <a:endParaRPr lang="es-ES" sz="1050" dirty="0"/>
          </a:p>
          <a:p>
            <a:endParaRPr lang="es-ES" sz="1050" dirty="0"/>
          </a:p>
          <a:p>
            <a:pPr marL="171450" indent="-171450">
              <a:buFont typeface="Arial" pitchFamily="34" charset="0"/>
              <a:buChar char="•"/>
            </a:pPr>
            <a:r>
              <a:rPr lang="es-ES_tradnl" sz="1050" dirty="0"/>
              <a:t>ALBARRACÍN E.M., ZAMORA M. (2014). </a:t>
            </a:r>
            <a:r>
              <a:rPr lang="es-ES_tradnl" sz="1050" i="1" dirty="0"/>
              <a:t>Enfriamiento nocturno en edificios comerciales. </a:t>
            </a:r>
            <a:r>
              <a:rPr lang="es-ES" sz="1050" dirty="0"/>
              <a:t>IV Congreso de Servicios Energéticos. Sevilla 8 y 9 </a:t>
            </a:r>
            <a:r>
              <a:rPr lang="es-ES" sz="1050" dirty="0" smtClean="0"/>
              <a:t>de octubre </a:t>
            </a:r>
            <a:r>
              <a:rPr lang="es-ES" sz="1050" dirty="0"/>
              <a:t>de 2013. Ed. El Instalador. ISBN: </a:t>
            </a:r>
            <a:r>
              <a:rPr lang="es-ES" sz="1050" dirty="0" smtClean="0"/>
              <a:t>978-84-86313-27-2</a:t>
            </a:r>
          </a:p>
          <a:p>
            <a:pPr marL="171450" indent="-171450">
              <a:buFont typeface="Arial" pitchFamily="34" charset="0"/>
              <a:buChar char="•"/>
            </a:pPr>
            <a:endParaRPr lang="es-ES" sz="1050" dirty="0" smtClean="0"/>
          </a:p>
          <a:p>
            <a:pPr marL="171450" indent="-171450">
              <a:buFont typeface="Arial" pitchFamily="34" charset="0"/>
              <a:buChar char="•"/>
            </a:pPr>
            <a:endParaRPr lang="es-ES" sz="1050" dirty="0"/>
          </a:p>
          <a:p>
            <a:pPr marL="284400"/>
            <a:endParaRPr lang="es-ES" sz="1000" dirty="0" smtClean="0"/>
          </a:p>
          <a:p>
            <a:pPr marL="284400"/>
            <a:endParaRPr lang="es-ES" sz="1000" dirty="0" smtClean="0"/>
          </a:p>
          <a:p>
            <a:pPr marL="284400"/>
            <a:endParaRPr lang="es-ES" sz="1000" baseline="-25000" dirty="0"/>
          </a:p>
          <a:p>
            <a:pPr marL="285750" indent="-285750">
              <a:buFont typeface="Arial" pitchFamily="34" charset="0"/>
              <a:buChar char="•"/>
            </a:pPr>
            <a:endParaRPr lang="es-ES" sz="1000" dirty="0" smtClean="0"/>
          </a:p>
        </p:txBody>
      </p:sp>
    </p:spTree>
    <p:extLst>
      <p:ext uri="{BB962C8B-B14F-4D97-AF65-F5344CB8AC3E}">
        <p14:creationId xmlns:p14="http://schemas.microsoft.com/office/powerpoint/2010/main" val="15200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608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7. Conclusiones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6750" y="1628775"/>
            <a:ext cx="82391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GEC© es una herramienta de simulación para evaluar de forma precisa las mejoras energéticas alcanzables en una instalación</a:t>
            </a:r>
          </a:p>
          <a:p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Resuelve el acoplamiento entre edificio y sistema de climatización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Control de los equipos: Igual que en el funcionamiento real (simulación en paso de tiempo corto)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Implementa de forma modular, flexible y eficiente distintos tipos de instalaciones térmicas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Modelado específico de equipos: Curvas de comportamiento, control, técnicas de ahorro energético </a:t>
            </a:r>
          </a:p>
        </p:txBody>
      </p:sp>
    </p:spTree>
    <p:extLst>
      <p:ext uri="{BB962C8B-B14F-4D97-AF65-F5344CB8AC3E}">
        <p14:creationId xmlns:p14="http://schemas.microsoft.com/office/powerpoint/2010/main" val="12385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9600" y="5943600"/>
            <a:ext cx="23780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/>
              <a:t>Logo de la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/>
              <a:t>empresa/entidad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82987" y="2654422"/>
            <a:ext cx="5561013" cy="1871663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4000" rIns="162000" bIns="118800" anchor="ctr"/>
          <a:lstStyle/>
          <a:p>
            <a:pPr algn="ctr">
              <a:lnSpc>
                <a:spcPct val="90000"/>
              </a:lnSpc>
            </a:pPr>
            <a:r>
              <a:rPr lang="es-ES" sz="2800" b="1" dirty="0">
                <a:solidFill>
                  <a:srgbClr val="17474D"/>
                </a:solidFill>
                <a:latin typeface="Trebuchet MS" charset="0"/>
              </a:rPr>
              <a:t>GRACIAS POR SU ATENCIÓN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6" y="5648325"/>
            <a:ext cx="2044647" cy="10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1850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" sz="2400" b="1" dirty="0">
                <a:solidFill>
                  <a:srgbClr val="17474D"/>
                </a:solidFill>
                <a:latin typeface="Trebuchet MS" charset="0"/>
              </a:rPr>
              <a:t>Índice</a:t>
            </a:r>
          </a:p>
        </p:txBody>
      </p:sp>
      <p:grpSp>
        <p:nvGrpSpPr>
          <p:cNvPr id="17" name="16 Grupo"/>
          <p:cNvGrpSpPr/>
          <p:nvPr/>
        </p:nvGrpSpPr>
        <p:grpSpPr>
          <a:xfrm>
            <a:off x="915814" y="1660532"/>
            <a:ext cx="7069419" cy="533400"/>
            <a:chOff x="915814" y="1660532"/>
            <a:chExt cx="7069419" cy="533400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915814" y="1660532"/>
              <a:ext cx="414088" cy="533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41275" cmpd="sng">
              <a:solidFill>
                <a:srgbClr val="47BAC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600" b="1" dirty="0">
                  <a:solidFill>
                    <a:srgbClr val="17474D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Century Gothic" pitchFamily="-10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1566874" y="1744670"/>
              <a:ext cx="6418359" cy="366713"/>
            </a:xfrm>
            <a:prstGeom prst="round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Century Gothic" pitchFamily="-108" charset="0"/>
                  <a:ea typeface="+mn-ea"/>
                  <a:cs typeface="+mn-cs"/>
                </a:rPr>
                <a:t>  </a:t>
              </a:r>
              <a:r>
                <a:rPr lang="es-ES" sz="1600" b="1" dirty="0" smtClean="0">
                  <a:solidFill>
                    <a:srgbClr val="17474D"/>
                  </a:solidFill>
                  <a:latin typeface="Century Gothic" pitchFamily="-108" charset="0"/>
                  <a:ea typeface="+mn-ea"/>
                  <a:cs typeface="+mn-cs"/>
                </a:rPr>
                <a:t>Introducción		</a:t>
              </a:r>
              <a:endParaRPr lang="es-ES" sz="1600" b="1" dirty="0">
                <a:solidFill>
                  <a:srgbClr val="17474D"/>
                </a:solidFill>
                <a:latin typeface="Century Gothic" pitchFamily="-108" charset="0"/>
                <a:ea typeface="+mn-ea"/>
                <a:cs typeface="+mn-cs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1197277" y="2263782"/>
            <a:ext cx="7048804" cy="533400"/>
            <a:chOff x="1185004" y="2368557"/>
            <a:chExt cx="7048804" cy="533400"/>
          </a:xfrm>
        </p:grpSpPr>
        <p:sp>
          <p:nvSpPr>
            <p:cNvPr id="9" name="AutoShape 26"/>
            <p:cNvSpPr>
              <a:spLocks noChangeArrowheads="1"/>
            </p:cNvSpPr>
            <p:nvPr/>
          </p:nvSpPr>
          <p:spPr bwMode="auto">
            <a:xfrm>
              <a:off x="1185004" y="2368557"/>
              <a:ext cx="414088" cy="533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41275" cmpd="sng">
              <a:solidFill>
                <a:srgbClr val="47BAC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600" b="1" dirty="0">
                  <a:solidFill>
                    <a:srgbClr val="17474D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Century Gothic" pitchFamily="-108" charset="0"/>
                </a:rPr>
                <a:t>2</a:t>
              </a:r>
            </a:p>
          </p:txBody>
        </p:sp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1815449" y="2452695"/>
              <a:ext cx="6418359" cy="366713"/>
            </a:xfrm>
            <a:prstGeom prst="round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Century Gothic" pitchFamily="-108" charset="0"/>
                  <a:ea typeface="+mn-ea"/>
                  <a:cs typeface="+mn-cs"/>
                </a:rPr>
                <a:t>  </a:t>
              </a:r>
              <a:r>
                <a:rPr lang="es-ES" sz="1600" b="1" dirty="0" smtClean="0">
                  <a:solidFill>
                    <a:srgbClr val="17474D"/>
                  </a:solidFill>
                  <a:latin typeface="Century Gothic" pitchFamily="-108" charset="0"/>
                </a:rPr>
                <a:t>Validación del programa</a:t>
              </a:r>
              <a:endParaRPr lang="es-ES" sz="1600" b="1" dirty="0">
                <a:solidFill>
                  <a:srgbClr val="17474D"/>
                </a:solidFill>
                <a:latin typeface="Century Gothic" pitchFamily="-108" charset="0"/>
                <a:ea typeface="+mn-ea"/>
                <a:cs typeface="+mn-cs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1458125" y="2905141"/>
            <a:ext cx="7048804" cy="533400"/>
            <a:chOff x="1444626" y="3133741"/>
            <a:chExt cx="7048804" cy="533400"/>
          </a:xfrm>
        </p:grpSpPr>
        <p:sp>
          <p:nvSpPr>
            <p:cNvPr id="8" name="AutoShape 26"/>
            <p:cNvSpPr>
              <a:spLocks noChangeArrowheads="1"/>
            </p:cNvSpPr>
            <p:nvPr/>
          </p:nvSpPr>
          <p:spPr bwMode="auto">
            <a:xfrm>
              <a:off x="1444626" y="3133741"/>
              <a:ext cx="414088" cy="533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41275" cmpd="sng">
              <a:solidFill>
                <a:srgbClr val="47BAC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600" b="1" dirty="0" smtClean="0">
                  <a:solidFill>
                    <a:srgbClr val="17474D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Century Gothic" pitchFamily="-108" charset="0"/>
                </a:rPr>
                <a:t>3</a:t>
              </a:r>
              <a:endPara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endParaRP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2075071" y="3217879"/>
              <a:ext cx="6418359" cy="366713"/>
            </a:xfrm>
            <a:prstGeom prst="round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s-ES" sz="1600" b="1" dirty="0" smtClean="0">
                  <a:solidFill>
                    <a:srgbClr val="17474D"/>
                  </a:solidFill>
                  <a:latin typeface="Century Gothic" pitchFamily="-108" charset="0"/>
                </a:rPr>
                <a:t> Modelado del edificio</a:t>
              </a:r>
              <a:endParaRPr lang="es-ES" sz="1600" b="1" dirty="0">
                <a:solidFill>
                  <a:srgbClr val="17474D"/>
                </a:solidFill>
                <a:latin typeface="Century Gothic" pitchFamily="-108" charset="0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1718973" y="3552046"/>
            <a:ext cx="7048804" cy="533400"/>
            <a:chOff x="1730376" y="3933046"/>
            <a:chExt cx="7048804" cy="533400"/>
          </a:xfrm>
        </p:grpSpPr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1730376" y="3933046"/>
              <a:ext cx="414088" cy="533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41275" cmpd="sng">
              <a:solidFill>
                <a:srgbClr val="47BAC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600" b="1" dirty="0" smtClean="0">
                  <a:solidFill>
                    <a:srgbClr val="17474D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Century Gothic" pitchFamily="-108" charset="0"/>
                </a:rPr>
                <a:t>4</a:t>
              </a:r>
              <a:endPara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endParaRPr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2360821" y="4017184"/>
              <a:ext cx="6418359" cy="366713"/>
            </a:xfrm>
            <a:prstGeom prst="round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s-ES" sz="1600" b="1" dirty="0" smtClean="0">
                  <a:solidFill>
                    <a:srgbClr val="17474D"/>
                  </a:solidFill>
                  <a:latin typeface="Century Gothic" pitchFamily="-108" charset="0"/>
                </a:rPr>
                <a:t> Modelado de instalaciones</a:t>
              </a:r>
              <a:endParaRPr lang="es-ES" sz="1600" b="1" dirty="0">
                <a:solidFill>
                  <a:srgbClr val="17474D"/>
                </a:solidFill>
                <a:latin typeface="Century Gothic" pitchFamily="-108" charset="0"/>
              </a:endParaRP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979821" y="4199746"/>
            <a:ext cx="7048804" cy="533400"/>
            <a:chOff x="1979821" y="4723621"/>
            <a:chExt cx="7048804" cy="533400"/>
          </a:xfrm>
        </p:grpSpPr>
        <p:sp>
          <p:nvSpPr>
            <p:cNvPr id="14" name="AutoShape 26"/>
            <p:cNvSpPr>
              <a:spLocks noChangeArrowheads="1"/>
            </p:cNvSpPr>
            <p:nvPr/>
          </p:nvSpPr>
          <p:spPr bwMode="auto">
            <a:xfrm>
              <a:off x="1979821" y="4723621"/>
              <a:ext cx="414088" cy="533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41275" cmpd="sng">
              <a:solidFill>
                <a:srgbClr val="47BAC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600" b="1" dirty="0">
                  <a:solidFill>
                    <a:srgbClr val="17474D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Century Gothic" pitchFamily="-108" charset="0"/>
                </a:rPr>
                <a:t>5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2610266" y="4807759"/>
              <a:ext cx="6418359" cy="366713"/>
            </a:xfrm>
            <a:prstGeom prst="round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s-ES" sz="1600" b="1" dirty="0" smtClean="0">
                  <a:solidFill>
                    <a:srgbClr val="17474D"/>
                  </a:solidFill>
                  <a:latin typeface="Century Gothic" pitchFamily="-108" charset="0"/>
                </a:rPr>
                <a:t> Resultados de simulación</a:t>
              </a:r>
              <a:endParaRPr lang="es-ES" sz="1600" b="1" dirty="0">
                <a:solidFill>
                  <a:srgbClr val="17474D"/>
                </a:solidFill>
                <a:latin typeface="Century Gothic" pitchFamily="-108" charset="0"/>
              </a:endParaRPr>
            </a:p>
          </p:txBody>
        </p:sp>
      </p:grpSp>
      <p:sp>
        <p:nvSpPr>
          <p:cNvPr id="19" name="AutoShape 26"/>
          <p:cNvSpPr>
            <a:spLocks noChangeArrowheads="1"/>
          </p:cNvSpPr>
          <p:nvPr/>
        </p:nvSpPr>
        <p:spPr bwMode="auto">
          <a:xfrm>
            <a:off x="2205915" y="4856971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rgbClr val="47BAC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6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2836361" y="4941109"/>
            <a:ext cx="6192264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" sz="1600" b="1" dirty="0" smtClean="0">
                <a:solidFill>
                  <a:srgbClr val="17474D"/>
                </a:solidFill>
                <a:latin typeface="Century Gothic" pitchFamily="-108" charset="0"/>
              </a:rPr>
              <a:t> Casos de estudio</a:t>
            </a:r>
            <a:endParaRPr lang="es-ES" sz="1600" b="1" dirty="0">
              <a:solidFill>
                <a:srgbClr val="17474D"/>
              </a:solidFill>
              <a:latin typeface="Century Gothic" pitchFamily="-108" charset="0"/>
            </a:endParaRPr>
          </a:p>
        </p:txBody>
      </p:sp>
      <p:sp>
        <p:nvSpPr>
          <p:cNvPr id="21" name="AutoShape 26"/>
          <p:cNvSpPr>
            <a:spLocks noChangeArrowheads="1"/>
          </p:cNvSpPr>
          <p:nvPr/>
        </p:nvSpPr>
        <p:spPr bwMode="auto">
          <a:xfrm>
            <a:off x="2495966" y="5446742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rgbClr val="47BAC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7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126412" y="5530880"/>
            <a:ext cx="5257320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" sz="1600" b="1" dirty="0" smtClean="0">
                <a:solidFill>
                  <a:srgbClr val="17474D"/>
                </a:solidFill>
                <a:latin typeface="Century Gothic" pitchFamily="-108" charset="0"/>
              </a:rPr>
              <a:t> Conclusiones</a:t>
            </a:r>
            <a:endParaRPr lang="es-ES" sz="1600" b="1" dirty="0">
              <a:solidFill>
                <a:srgbClr val="17474D"/>
              </a:solidFill>
              <a:latin typeface="Century Gothic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66750" y="1981200"/>
            <a:ext cx="82391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Nuevo marco normativo:  </a:t>
            </a:r>
            <a:r>
              <a:rPr lang="es-ES" dirty="0" smtClean="0"/>
              <a:t>Incrementar el ahorro y la eficiencia energética en edificios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Directiva 2012/27/UE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Directiva 2010/31/UE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Documento básico DB HE </a:t>
            </a:r>
            <a:r>
              <a:rPr lang="es-ES" sz="1400" dirty="0" smtClean="0"/>
              <a:t>&lt;&lt;</a:t>
            </a:r>
            <a:r>
              <a:rPr lang="es-ES" dirty="0" smtClean="0"/>
              <a:t>Ahorro de Energía</a:t>
            </a:r>
            <a:r>
              <a:rPr lang="es-ES" sz="1400" dirty="0" smtClean="0"/>
              <a:t>&gt;&gt;</a:t>
            </a:r>
          </a:p>
          <a:p>
            <a:endParaRPr lang="es-ES" sz="1400" dirty="0"/>
          </a:p>
          <a:p>
            <a:r>
              <a:rPr lang="es-ES" u="sng" dirty="0" smtClean="0"/>
              <a:t>Situación actual en simulación energética: </a:t>
            </a:r>
          </a:p>
          <a:p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DOE2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TRNSYS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 smtClean="0"/>
              <a:t>EnergyPlus</a:t>
            </a:r>
            <a:endParaRPr lang="es-ES" dirty="0" smtClean="0"/>
          </a:p>
          <a:p>
            <a:endParaRPr lang="es-ES" dirty="0" smtClean="0"/>
          </a:p>
          <a:p>
            <a:r>
              <a:rPr lang="es-ES" u="sng" dirty="0" smtClean="0"/>
              <a:t>Objetivos de GEC©:</a:t>
            </a:r>
            <a:r>
              <a:rPr lang="es-ES" dirty="0" smtClean="0"/>
              <a:t> Simulación flexible y modular de edificio + instalación de climatización. </a:t>
            </a:r>
            <a:endParaRPr lang="en-GB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96" y="180037"/>
            <a:ext cx="2174054" cy="160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608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1. Introducción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3 Cerrar llave"/>
          <p:cNvSpPr/>
          <p:nvPr/>
        </p:nvSpPr>
        <p:spPr>
          <a:xfrm>
            <a:off x="2266950" y="3904178"/>
            <a:ext cx="285750" cy="7905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4 CuadroTexto"/>
          <p:cNvSpPr txBox="1"/>
          <p:nvPr/>
        </p:nvSpPr>
        <p:spPr>
          <a:xfrm>
            <a:off x="2724150" y="4132301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Dificultades para integrar la instalación y control de equipos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4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608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2</a:t>
            </a:r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. Validación del programa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6750" y="1368000"/>
            <a:ext cx="8239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Motor de cálculo:</a:t>
            </a:r>
            <a:r>
              <a:rPr lang="es-ES" dirty="0" smtClean="0"/>
              <a:t> Software ©</a:t>
            </a:r>
            <a:r>
              <a:rPr lang="es-ES" dirty="0" err="1" smtClean="0"/>
              <a:t>jEner</a:t>
            </a:r>
            <a:r>
              <a:rPr lang="es-ES" dirty="0" smtClean="0"/>
              <a:t> conforme a la metodología propuesta por ASHRAE e IAE</a:t>
            </a:r>
          </a:p>
          <a:p>
            <a:endParaRPr lang="es-ES" dirty="0"/>
          </a:p>
          <a:p>
            <a:r>
              <a:rPr lang="es-ES" u="sng" dirty="0" smtClean="0"/>
              <a:t>Objetivos del test:</a:t>
            </a:r>
            <a:r>
              <a:rPr lang="es-ES" dirty="0" smtClean="0"/>
              <a:t> Comparar los resultados obtenidos con distintos programas de reconocido prestigio (DOE2, TRNSYS)</a:t>
            </a:r>
          </a:p>
          <a:p>
            <a:endParaRPr lang="es-ES" u="sng" dirty="0"/>
          </a:p>
          <a:p>
            <a:endParaRPr lang="es-ES" u="sng" dirty="0" smtClean="0"/>
          </a:p>
        </p:txBody>
      </p:sp>
      <p:pic>
        <p:nvPicPr>
          <p:cNvPr id="1026" name="Imagen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506634"/>
            <a:ext cx="3638550" cy="21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99" y="3496651"/>
            <a:ext cx="3904537" cy="216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35819" y="5659255"/>
            <a:ext cx="3605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Validación radiación anual incidente con GEC©</a:t>
            </a:r>
            <a:endParaRPr lang="en-GB" sz="11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759761" y="5659255"/>
            <a:ext cx="3605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Validación radiación incidente en muro sur en GEC©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576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7" y="4191000"/>
            <a:ext cx="1272683" cy="1806364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608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2</a:t>
            </a:r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. Validación del programa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6749" y="1366837"/>
            <a:ext cx="8239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Respaldado por numerosas publicaciones:</a:t>
            </a:r>
          </a:p>
          <a:p>
            <a:endParaRPr lang="es-E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600" dirty="0" smtClean="0"/>
              <a:t>I.R</a:t>
            </a:r>
            <a:r>
              <a:rPr lang="es-ES_tradnl" sz="1600" dirty="0"/>
              <a:t>. Maestre, </a:t>
            </a:r>
            <a:r>
              <a:rPr lang="es-ES_tradnl" sz="1600" dirty="0" err="1"/>
              <a:t>L.Pérez-Lombard</a:t>
            </a:r>
            <a:r>
              <a:rPr lang="es-ES_tradnl" sz="1600" dirty="0"/>
              <a:t>, </a:t>
            </a:r>
            <a:r>
              <a:rPr lang="es-ES_tradnl" sz="1600" dirty="0" err="1"/>
              <a:t>J.L.Foncubierta</a:t>
            </a:r>
            <a:r>
              <a:rPr lang="es-ES_tradnl" sz="1600" dirty="0"/>
              <a:t> y P.R. Cubillas, «</a:t>
            </a:r>
            <a:r>
              <a:rPr lang="es-ES_tradnl" sz="1600" dirty="0" err="1"/>
              <a:t>Improving</a:t>
            </a:r>
            <a:r>
              <a:rPr lang="es-ES_tradnl" sz="1600" dirty="0"/>
              <a:t> </a:t>
            </a:r>
            <a:r>
              <a:rPr lang="es-ES_tradnl" sz="1600" dirty="0" err="1"/>
              <a:t>direct</a:t>
            </a:r>
            <a:r>
              <a:rPr lang="es-ES_tradnl" sz="1600" dirty="0"/>
              <a:t> solar </a:t>
            </a:r>
            <a:r>
              <a:rPr lang="es-ES_tradnl" sz="1600" dirty="0" err="1"/>
              <a:t>shading</a:t>
            </a:r>
            <a:r>
              <a:rPr lang="es-ES_tradnl" sz="1600" dirty="0"/>
              <a:t> </a:t>
            </a:r>
            <a:r>
              <a:rPr lang="es-ES_tradnl" sz="1600" dirty="0" err="1"/>
              <a:t>calculations</a:t>
            </a:r>
            <a:r>
              <a:rPr lang="es-ES_tradnl" sz="1600" dirty="0"/>
              <a:t> </a:t>
            </a:r>
            <a:r>
              <a:rPr lang="es-ES_tradnl" sz="1600" dirty="0" err="1"/>
              <a:t>within</a:t>
            </a:r>
            <a:r>
              <a:rPr lang="es-ES_tradnl" sz="1600" dirty="0"/>
              <a:t> </a:t>
            </a:r>
            <a:r>
              <a:rPr lang="es-ES_tradnl" sz="1600" dirty="0" err="1"/>
              <a:t>building</a:t>
            </a:r>
            <a:r>
              <a:rPr lang="es-ES_tradnl" sz="1600" dirty="0"/>
              <a:t> </a:t>
            </a:r>
            <a:r>
              <a:rPr lang="es-ES_tradnl" sz="1600" dirty="0" err="1"/>
              <a:t>energy</a:t>
            </a:r>
            <a:r>
              <a:rPr lang="es-ES_tradnl" sz="1600" dirty="0"/>
              <a:t> </a:t>
            </a:r>
            <a:r>
              <a:rPr lang="es-ES_tradnl" sz="1600" dirty="0" err="1"/>
              <a:t>simulation</a:t>
            </a:r>
            <a:r>
              <a:rPr lang="es-ES_tradnl" sz="1600" dirty="0"/>
              <a:t> </a:t>
            </a:r>
            <a:r>
              <a:rPr lang="es-ES_tradnl" sz="1600" dirty="0" err="1"/>
              <a:t>tools</a:t>
            </a:r>
            <a:r>
              <a:rPr lang="es-ES_tradnl" sz="1600" dirty="0"/>
              <a:t>,» </a:t>
            </a:r>
            <a:r>
              <a:rPr lang="es-ES_tradnl" sz="1600" i="1" dirty="0" err="1"/>
              <a:t>Journal</a:t>
            </a:r>
            <a:r>
              <a:rPr lang="es-ES_tradnl" sz="1600" i="1" dirty="0"/>
              <a:t> of </a:t>
            </a:r>
            <a:r>
              <a:rPr lang="es-ES_tradnl" sz="1600" i="1" dirty="0" err="1"/>
              <a:t>Building</a:t>
            </a:r>
            <a:r>
              <a:rPr lang="es-ES_tradnl" sz="1600" i="1" dirty="0"/>
              <a:t> Performance </a:t>
            </a:r>
            <a:r>
              <a:rPr lang="es-ES_tradnl" sz="1600" i="1" dirty="0" err="1"/>
              <a:t>Simulation</a:t>
            </a:r>
            <a:r>
              <a:rPr lang="es-ES_tradnl" sz="1600" i="1" dirty="0"/>
              <a:t>, 2012.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600" dirty="0"/>
              <a:t>P.R. Cubillas-Fernández, «Modelo de Simulación Térmica de Edificios Orientado al Acoplamiento con Sistemas de Climatización». Director: I. </a:t>
            </a:r>
            <a:r>
              <a:rPr lang="es-ES_tradnl" sz="1600" dirty="0" err="1"/>
              <a:t>Rodriguez</a:t>
            </a:r>
            <a:r>
              <a:rPr lang="es-ES_tradnl" sz="1600" dirty="0"/>
              <a:t>-Maestre, PhD </a:t>
            </a:r>
            <a:r>
              <a:rPr lang="es-ES_tradnl" sz="1600" dirty="0" err="1"/>
              <a:t>Thesis</a:t>
            </a:r>
            <a:r>
              <a:rPr lang="es-ES_tradnl" sz="1600" dirty="0"/>
              <a:t>, Departamento de Máquinas y Motores Térmicos, Universidad de Cádiz, 2008.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600" dirty="0"/>
              <a:t>J.L. </a:t>
            </a:r>
            <a:r>
              <a:rPr lang="es-ES_tradnl" sz="1600" dirty="0" err="1"/>
              <a:t>Foncubierta</a:t>
            </a:r>
            <a:r>
              <a:rPr lang="es-ES_tradnl" sz="1600" dirty="0"/>
              <a:t>, «Desarrollo e implementación de un modelo de simulación de instalaciones térmicas en la edificación». Director:     I. </a:t>
            </a:r>
            <a:r>
              <a:rPr lang="es-ES_tradnl" sz="1600" dirty="0" err="1"/>
              <a:t>Rodriguez</a:t>
            </a:r>
            <a:r>
              <a:rPr lang="es-ES_tradnl" sz="1600" dirty="0"/>
              <a:t>-Maestre, PhD </a:t>
            </a:r>
            <a:r>
              <a:rPr lang="es-ES_tradnl" sz="1600" dirty="0" err="1"/>
              <a:t>Thesis</a:t>
            </a:r>
            <a:r>
              <a:rPr lang="es-ES_tradnl" sz="1600" dirty="0"/>
              <a:t>, Departamento de Máquinas y Motores Térmicos, Universidad de Cádiz, 2014</a:t>
            </a:r>
            <a:endParaRPr lang="es-ES" sz="1600" dirty="0"/>
          </a:p>
          <a:p>
            <a:endParaRPr lang="es-ES" u="sng" dirty="0"/>
          </a:p>
          <a:p>
            <a:endParaRPr lang="es-ES" u="sng" dirty="0" smtClean="0"/>
          </a:p>
        </p:txBody>
      </p:sp>
    </p:spTree>
    <p:extLst>
      <p:ext uri="{BB962C8B-B14F-4D97-AF65-F5344CB8AC3E}">
        <p14:creationId xmlns:p14="http://schemas.microsoft.com/office/powerpoint/2010/main" val="1833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900" y="459581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3. Modelado del edificio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6751" y="1057275"/>
            <a:ext cx="8239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Modelado:</a:t>
            </a:r>
            <a:r>
              <a:rPr lang="es-ES" dirty="0" smtClean="0"/>
              <a:t> A través de espacios, utilizando la geometría definida por el usuario. Se calcula sobre un modelo 3D automáticamente. </a:t>
            </a:r>
          </a:p>
          <a:p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endParaRPr lang="es-ES" dirty="0" smtClean="0"/>
          </a:p>
          <a:p>
            <a:endParaRPr lang="es-ES" u="sng" dirty="0"/>
          </a:p>
          <a:p>
            <a:endParaRPr lang="es-ES" u="sng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31" y="1710269"/>
            <a:ext cx="3295650" cy="199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66751" y="1678648"/>
            <a:ext cx="3581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Geometría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Cargas internas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Infiltraciones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Definición de epidermis: Muros exteriores, particiones interiores, vidrios, protección solar, contacto con el terreno.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53150" y="3709973"/>
            <a:ext cx="3605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Definición de espacio</a:t>
            </a:r>
            <a:endParaRPr lang="en-GB" sz="11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61918" y="3950458"/>
            <a:ext cx="823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Modelado:</a:t>
            </a:r>
            <a:r>
              <a:rPr lang="es-ES" dirty="0" smtClean="0"/>
              <a:t> Posibilidad de importar el modelo del edificio desde CALENER</a:t>
            </a:r>
          </a:p>
        </p:txBody>
      </p:sp>
      <p:pic>
        <p:nvPicPr>
          <p:cNvPr id="8" name="Picture 4" descr="http://www.comunidadism.es/wp-content/uploads/2011/02/calener_g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20" y="4319851"/>
            <a:ext cx="949587" cy="7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80" y="4298326"/>
            <a:ext cx="1091852" cy="80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3981046" y="4544579"/>
            <a:ext cx="386164" cy="3140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11 Rectángulo"/>
          <p:cNvSpPr/>
          <p:nvPr/>
        </p:nvSpPr>
        <p:spPr>
          <a:xfrm>
            <a:off x="655407" y="5350121"/>
            <a:ext cx="7617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u="sng" dirty="0" smtClean="0"/>
              <a:t>Resolución:</a:t>
            </a:r>
            <a:r>
              <a:rPr lang="es-ES" dirty="0" smtClean="0"/>
              <a:t> Esquema de resolución explícito </a:t>
            </a:r>
          </a:p>
          <a:p>
            <a:pPr algn="ctr"/>
            <a:r>
              <a:rPr lang="es-ES" dirty="0" smtClean="0"/>
              <a:t>Cálculo de variables en cada instante a partir de los datos del instante anterior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9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608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4</a:t>
            </a:r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. Modelado de instalaciones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6750" y="1552575"/>
            <a:ext cx="8239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Permite todo tipo de sistemas de climatización y agua caliente sanitaria (ACS)</a:t>
            </a:r>
          </a:p>
          <a:p>
            <a:endParaRPr lang="es-ES" dirty="0"/>
          </a:p>
          <a:p>
            <a:r>
              <a:rPr lang="es-ES_tradnl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4.1. Sistemas autónomos</a:t>
            </a:r>
          </a:p>
          <a:p>
            <a:r>
              <a:rPr lang="es-ES" dirty="0" smtClean="0"/>
              <a:t>Modelado con correlaciones: Curvas de comportamiento</a:t>
            </a:r>
          </a:p>
          <a:p>
            <a:r>
              <a:rPr lang="es-ES" dirty="0" smtClean="0"/>
              <a:t>Control todo/nada con histéresis sobre la temperatura de retorno</a:t>
            </a:r>
          </a:p>
          <a:p>
            <a:endParaRPr lang="es-ES" dirty="0"/>
          </a:p>
          <a:p>
            <a:r>
              <a:rPr lang="es-ES" dirty="0" smtClean="0"/>
              <a:t>Elementos adicionales: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Resistencias eléctricas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Quemador de gas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Batería de apoyo de agua caliente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Free-</a:t>
            </a:r>
            <a:r>
              <a:rPr lang="es-ES" dirty="0" err="1" smtClean="0"/>
              <a:t>cooling</a:t>
            </a:r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Recuperación activa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3260735"/>
            <a:ext cx="2738437" cy="240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867274" y="5669837"/>
            <a:ext cx="3605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Definición equipo autónomo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238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66750" y="1476000"/>
            <a:ext cx="8239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4.2. Sistemas </a:t>
            </a:r>
            <a:r>
              <a:rPr lang="es-ES_tradnl" dirty="0" err="1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hidrónicos</a:t>
            </a:r>
            <a:r>
              <a:rPr lang="es-ES_tradnl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a dos tubos</a:t>
            </a:r>
          </a:p>
          <a:p>
            <a:r>
              <a:rPr lang="es-ES" dirty="0" smtClean="0"/>
              <a:t>Simulación de sistemas de climatización por agua con colector de impulsión y retorno</a:t>
            </a:r>
          </a:p>
          <a:p>
            <a:r>
              <a:rPr lang="es-ES" dirty="0" smtClean="0"/>
              <a:t>Un solo modo de funcionamiento: Refrigeración / Calefacción</a:t>
            </a:r>
          </a:p>
          <a:p>
            <a:endParaRPr lang="es-ES" dirty="0" smtClean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s-ES" u="sng" dirty="0" smtClean="0">
                <a:solidFill>
                  <a:prstClr val="black"/>
                </a:solidFill>
              </a:rPr>
              <a:t>Equipos primarios: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Plantas enfriadoras y </a:t>
            </a:r>
            <a:r>
              <a:rPr lang="es-ES" dirty="0" err="1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b.d.c</a:t>
            </a:r>
            <a:r>
              <a:rPr lang="es-ES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. aire-agua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Plantas </a:t>
            </a:r>
            <a:r>
              <a:rPr lang="es-ES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enfriadoras </a:t>
            </a:r>
            <a:r>
              <a:rPr lang="es-ES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y </a:t>
            </a:r>
            <a:r>
              <a:rPr lang="es-ES" dirty="0" err="1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b.d.c</a:t>
            </a:r>
            <a:r>
              <a:rPr lang="es-ES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. agua-agua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Calderas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>
              <a:solidFill>
                <a:prstClr val="black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s-ES" u="sng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Equipos secundarios de tratamiento de aire: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Unidades de tratamiento de aire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Fancoils</a:t>
            </a:r>
            <a:endParaRPr lang="es-ES_tradnl" dirty="0" smtClean="0">
              <a:solidFill>
                <a:srgbClr val="17474D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75" y="2752725"/>
            <a:ext cx="3838077" cy="210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608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4</a:t>
            </a:r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. Modelado de instalaciones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62740" y="4859205"/>
            <a:ext cx="3605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Sistema de climatización </a:t>
            </a:r>
            <a:r>
              <a:rPr lang="es-ES" sz="1100" dirty="0" err="1" smtClean="0"/>
              <a:t>hidrónico</a:t>
            </a:r>
            <a:r>
              <a:rPr lang="es-ES" sz="1100" dirty="0" smtClean="0"/>
              <a:t> con equipos condensados por aire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746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608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4</a:t>
            </a:r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. Modelado de instalaciones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6749" y="1476375"/>
            <a:ext cx="82391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4.2. Sistemas </a:t>
            </a:r>
            <a:r>
              <a:rPr lang="es-ES_tradnl" dirty="0" err="1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hidrónicos</a:t>
            </a:r>
            <a:r>
              <a:rPr lang="es-ES_tradnl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a dos tubos</a:t>
            </a:r>
            <a:endParaRPr lang="es-ES_tradnl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s-ES_tradnl" u="sng" dirty="0" smtClean="0">
                <a:ea typeface="ＭＳ Ｐゴシック" charset="0"/>
                <a:cs typeface="ＭＳ Ｐゴシック" charset="0"/>
              </a:rPr>
              <a:t>Permite incluir en el modelo: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>
                <a:ea typeface="ＭＳ Ｐゴシック" charset="0"/>
                <a:cs typeface="ＭＳ Ｐゴシック" charset="0"/>
              </a:rPr>
              <a:t>Inercia de la instalación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>
                <a:ea typeface="ＭＳ Ｐゴシック" charset="0"/>
                <a:cs typeface="ＭＳ Ｐゴシック" charset="0"/>
              </a:rPr>
              <a:t>Consumo eléctrico de bombas (convencional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>
                <a:ea typeface="ＭＳ Ｐゴシック" charset="0"/>
                <a:cs typeface="ＭＳ Ｐゴシック" charset="0"/>
              </a:rPr>
              <a:t>o </a:t>
            </a:r>
            <a:r>
              <a:rPr lang="es-ES_tradnl" dirty="0" err="1" smtClean="0">
                <a:ea typeface="ＭＳ Ｐゴシック" charset="0"/>
                <a:cs typeface="ＭＳ Ｐゴシック" charset="0"/>
              </a:rPr>
              <a:t>inverter</a:t>
            </a:r>
            <a:r>
              <a:rPr lang="es-ES_tradnl" dirty="0" smtClean="0">
                <a:ea typeface="ＭＳ Ｐゴシック" charset="0"/>
                <a:cs typeface="ＭＳ Ｐゴシック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>
                <a:ea typeface="ＭＳ Ｐゴシック" charset="0"/>
                <a:cs typeface="ＭＳ Ｐゴシック" charset="0"/>
              </a:rPr>
              <a:t>Perfiles horarios de funcionamiento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>
                <a:ea typeface="ＭＳ Ｐゴシック" charset="0"/>
                <a:cs typeface="ＭＳ Ｐゴシック" charset="0"/>
              </a:rPr>
              <a:t>Cambio estacional de refrigeración a calefacción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>
                <a:ea typeface="ＭＳ Ｐゴシック" charset="0"/>
                <a:cs typeface="ＭＳ Ｐゴシック" charset="0"/>
              </a:rPr>
              <a:t>Recuperación de calor de agua para A.C.S.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dirty="0">
              <a:ea typeface="ＭＳ Ｐゴシック" charset="0"/>
              <a:cs typeface="ＭＳ Ｐゴシック" charset="0"/>
            </a:endParaRPr>
          </a:p>
          <a:p>
            <a:r>
              <a:rPr lang="es-ES_tradnl" u="sng" dirty="0" smtClean="0">
                <a:ea typeface="ＭＳ Ｐゴシック" charset="0"/>
                <a:cs typeface="ＭＳ Ｐゴシック" charset="0"/>
              </a:rPr>
              <a:t>Control de los equipos: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>
                <a:ea typeface="ＭＳ Ｐゴシック" charset="0"/>
                <a:cs typeface="ＭＳ Ｐゴシック" charset="0"/>
              </a:rPr>
              <a:t>Plantas enfriadoras y Bombas de Calor: en base </a:t>
            </a:r>
          </a:p>
          <a:p>
            <a:r>
              <a:rPr lang="es-ES_tradnl" dirty="0">
                <a:ea typeface="ＭＳ Ｐゴシック" charset="0"/>
                <a:cs typeface="ＭＳ Ｐゴシック" charset="0"/>
              </a:rPr>
              <a:t>	</a:t>
            </a:r>
            <a:r>
              <a:rPr lang="es-ES_tradnl" dirty="0" smtClean="0">
                <a:ea typeface="ＭＳ Ｐゴシック" charset="0"/>
                <a:cs typeface="ＭＳ Ｐゴシック" charset="0"/>
              </a:rPr>
              <a:t>a la temperatura del agua de retorno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>
                <a:ea typeface="ＭＳ Ｐゴシック" charset="0"/>
                <a:cs typeface="ＭＳ Ｐゴシック" charset="0"/>
              </a:rPr>
              <a:t>Calderas: en base a la temperatura del agua de impulsión 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dirty="0" smtClean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86" y="1501655"/>
            <a:ext cx="3166162" cy="289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55965" y="4429729"/>
            <a:ext cx="3605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Definición de caldera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422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1144</Words>
  <Application>Microsoft Office PowerPoint</Application>
  <PresentationFormat>Presentación en pantalla (4:3)</PresentationFormat>
  <Paragraphs>167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1. Introducción</vt:lpstr>
      <vt:lpstr>2. Validación del programa</vt:lpstr>
      <vt:lpstr>2. Validación del programa</vt:lpstr>
      <vt:lpstr>3. Modelado del edificio</vt:lpstr>
      <vt:lpstr>4. Modelado de instalaciones</vt:lpstr>
      <vt:lpstr>4. Modelado de instalaciones</vt:lpstr>
      <vt:lpstr>4. Modelado de instalaciones</vt:lpstr>
      <vt:lpstr>4. Modelado de instalaciones</vt:lpstr>
      <vt:lpstr>4. Modelado de instalaciones</vt:lpstr>
      <vt:lpstr>5. Resultados de simulación</vt:lpstr>
      <vt:lpstr>6. Casos de estudio</vt:lpstr>
      <vt:lpstr>7. Conclusiones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 Ch.</dc:creator>
  <cp:lastModifiedBy>Manuel Jesús García</cp:lastModifiedBy>
  <cp:revision>47</cp:revision>
  <cp:lastPrinted>2015-03-03T18:51:35Z</cp:lastPrinted>
  <dcterms:created xsi:type="dcterms:W3CDTF">2014-09-12T12:26:32Z</dcterms:created>
  <dcterms:modified xsi:type="dcterms:W3CDTF">2015-03-18T08:01:57Z</dcterms:modified>
</cp:coreProperties>
</file>